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46"/>
  </p:notesMasterIdLst>
  <p:sldIdLst>
    <p:sldId id="256" r:id="rId2"/>
    <p:sldId id="305" r:id="rId3"/>
    <p:sldId id="306" r:id="rId4"/>
    <p:sldId id="307" r:id="rId5"/>
    <p:sldId id="308" r:id="rId6"/>
    <p:sldId id="311" r:id="rId7"/>
    <p:sldId id="313" r:id="rId8"/>
    <p:sldId id="314" r:id="rId9"/>
    <p:sldId id="331" r:id="rId10"/>
    <p:sldId id="333" r:id="rId11"/>
    <p:sldId id="335" r:id="rId12"/>
    <p:sldId id="315" r:id="rId13"/>
    <p:sldId id="316" r:id="rId14"/>
    <p:sldId id="317" r:id="rId15"/>
    <p:sldId id="270" r:id="rId16"/>
    <p:sldId id="319" r:id="rId17"/>
    <p:sldId id="262" r:id="rId18"/>
    <p:sldId id="320" r:id="rId19"/>
    <p:sldId id="272" r:id="rId20"/>
    <p:sldId id="299" r:id="rId21"/>
    <p:sldId id="263" r:id="rId22"/>
    <p:sldId id="321" r:id="rId23"/>
    <p:sldId id="322" r:id="rId24"/>
    <p:sldId id="323" r:id="rId25"/>
    <p:sldId id="278" r:id="rId26"/>
    <p:sldId id="265" r:id="rId27"/>
    <p:sldId id="266" r:id="rId28"/>
    <p:sldId id="279" r:id="rId29"/>
    <p:sldId id="267" r:id="rId30"/>
    <p:sldId id="325" r:id="rId31"/>
    <p:sldId id="326" r:id="rId32"/>
    <p:sldId id="302" r:id="rId33"/>
    <p:sldId id="303" r:id="rId34"/>
    <p:sldId id="282" r:id="rId35"/>
    <p:sldId id="283" r:id="rId36"/>
    <p:sldId id="285" r:id="rId37"/>
    <p:sldId id="286" r:id="rId38"/>
    <p:sldId id="290" r:id="rId39"/>
    <p:sldId id="292" r:id="rId40"/>
    <p:sldId id="294" r:id="rId41"/>
    <p:sldId id="327" r:id="rId42"/>
    <p:sldId id="329" r:id="rId43"/>
    <p:sldId id="295" r:id="rId44"/>
    <p:sldId id="330" r:id="rId45"/>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Sekcja domyślna" id="{BEF6342F-2EAB-4730-BEDB-A6F9846F6D78}">
          <p14:sldIdLst>
            <p14:sldId id="256"/>
            <p14:sldId id="305"/>
            <p14:sldId id="306"/>
            <p14:sldId id="307"/>
            <p14:sldId id="308"/>
            <p14:sldId id="310"/>
            <p14:sldId id="311"/>
            <p14:sldId id="312"/>
            <p14:sldId id="313"/>
            <p14:sldId id="314"/>
            <p14:sldId id="331"/>
            <p14:sldId id="332"/>
            <p14:sldId id="334"/>
            <p14:sldId id="333"/>
            <p14:sldId id="335"/>
            <p14:sldId id="315"/>
            <p14:sldId id="316"/>
            <p14:sldId id="317"/>
            <p14:sldId id="318"/>
            <p14:sldId id="270"/>
            <p14:sldId id="319"/>
            <p14:sldId id="262"/>
            <p14:sldId id="320"/>
            <p14:sldId id="272"/>
            <p14:sldId id="299"/>
            <p14:sldId id="263"/>
            <p14:sldId id="321"/>
            <p14:sldId id="322"/>
            <p14:sldId id="323"/>
            <p14:sldId id="324"/>
            <p14:sldId id="278"/>
            <p14:sldId id="265"/>
            <p14:sldId id="266"/>
            <p14:sldId id="279"/>
            <p14:sldId id="267"/>
            <p14:sldId id="325"/>
            <p14:sldId id="326"/>
            <p14:sldId id="302"/>
            <p14:sldId id="303"/>
            <p14:sldId id="282"/>
            <p14:sldId id="283"/>
            <p14:sldId id="284"/>
            <p14:sldId id="285"/>
            <p14:sldId id="286"/>
            <p14:sldId id="288"/>
            <p14:sldId id="289"/>
            <p14:sldId id="290"/>
            <p14:sldId id="292"/>
            <p14:sldId id="294"/>
            <p14:sldId id="327"/>
            <p14:sldId id="328"/>
            <p14:sldId id="329"/>
            <p14:sldId id="295"/>
            <p14:sldId id="33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76" autoAdjust="0"/>
    <p:restoredTop sz="94660"/>
  </p:normalViewPr>
  <p:slideViewPr>
    <p:cSldViewPr>
      <p:cViewPr varScale="1">
        <p:scale>
          <a:sx n="93" d="100"/>
          <a:sy n="93" d="100"/>
        </p:scale>
        <p:origin x="-888" y="-9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75BE21-9BA7-47AB-B0C9-199DA44258E4}" type="datetimeFigureOut">
              <a:rPr lang="pl-PL" smtClean="0"/>
              <a:pPr/>
              <a:t>2014-06-18</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D20E9F-D5B3-4031-A1E8-3FFB5E9FDE10}" type="slidenum">
              <a:rPr lang="pl-PL" smtClean="0"/>
              <a:pPr/>
              <a:t>‹#›</a:t>
            </a:fld>
            <a:endParaRPr lang="pl-PL"/>
          </a:p>
        </p:txBody>
      </p:sp>
    </p:spTree>
    <p:extLst>
      <p:ext uri="{BB962C8B-B14F-4D97-AF65-F5344CB8AC3E}">
        <p14:creationId xmlns:p14="http://schemas.microsoft.com/office/powerpoint/2010/main" xmlns="" val="2572267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2D7A5789-E935-4B22-AD56-C7259064FF22}" type="datetimeFigureOut">
              <a:rPr lang="pl-PL" smtClean="0"/>
              <a:pPr/>
              <a:t>2014-06-18</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519D0A5-8BAC-4BAA-B938-E0500A824853}" type="slidenum">
              <a:rPr lang="pl-PL" smtClean="0"/>
              <a:pPr/>
              <a:t>‹#›</a:t>
            </a:fld>
            <a:endParaRPr lang="pl-PL"/>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pl-PL" smtClean="0"/>
              <a:t>Kliknij, aby edytować styl</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2D7A5789-E935-4B22-AD56-C7259064FF22}" type="datetimeFigureOut">
              <a:rPr lang="pl-PL" smtClean="0"/>
              <a:pPr/>
              <a:t>2014-06-18</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519D0A5-8BAC-4BAA-B938-E0500A824853}" type="slidenum">
              <a:rPr lang="pl-PL" smtClean="0"/>
              <a:pPr/>
              <a:t>‹#›</a:t>
            </a:fld>
            <a:endParaRPr lang="pl-PL"/>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pl-PL" smtClean="0"/>
              <a:t>Kliknij, aby edytować styl</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2D7A5789-E935-4B22-AD56-C7259064FF22}" type="datetimeFigureOut">
              <a:rPr lang="pl-PL" smtClean="0"/>
              <a:pPr/>
              <a:t>2014-06-18</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519D0A5-8BAC-4BAA-B938-E0500A824853}" type="slidenum">
              <a:rPr lang="pl-PL" smtClean="0"/>
              <a:pPr/>
              <a:t>‹#›</a:t>
            </a:fld>
            <a:endParaRPr lang="pl-PL"/>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D7A5789-E935-4B22-AD56-C7259064FF22}" type="datetimeFigureOut">
              <a:rPr lang="pl-PL" smtClean="0"/>
              <a:pPr/>
              <a:t>2014-06-18</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519D0A5-8BAC-4BAA-B938-E0500A824853}" type="slidenum">
              <a:rPr lang="pl-PL" smtClean="0"/>
              <a:pPr/>
              <a:t>‹#›</a:t>
            </a:fld>
            <a:endParaRPr lang="pl-PL"/>
          </a:p>
        </p:txBody>
      </p:sp>
      <p:sp>
        <p:nvSpPr>
          <p:cNvPr id="8" name="Title 7"/>
          <p:cNvSpPr>
            <a:spLocks noGrp="1"/>
          </p:cNvSpPr>
          <p:nvPr>
            <p:ph type="title"/>
          </p:nvPr>
        </p:nvSpPr>
        <p:spPr/>
        <p:txBody>
          <a:bodyPr/>
          <a:lstStyle/>
          <a:p>
            <a:r>
              <a:rPr lang="pl-PL" smtClean="0"/>
              <a:t>Kliknij, aby edytować styl</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pl-PL" smtClean="0"/>
              <a:t>Kliknij, aby edytować styl</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2D7A5789-E935-4B22-AD56-C7259064FF22}" type="datetimeFigureOut">
              <a:rPr lang="pl-PL" smtClean="0"/>
              <a:pPr/>
              <a:t>2014-06-18</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519D0A5-8BAC-4BAA-B938-E0500A824853}" type="slidenum">
              <a:rPr lang="pl-PL" smtClean="0"/>
              <a:pPr/>
              <a:t>‹#›</a:t>
            </a:fld>
            <a:endParaRPr lang="pl-PL"/>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D7A5789-E935-4B22-AD56-C7259064FF22}" type="datetimeFigureOut">
              <a:rPr lang="pl-PL" smtClean="0"/>
              <a:pPr/>
              <a:t>2014-06-18</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7519D0A5-8BAC-4BAA-B938-E0500A824853}" type="slidenum">
              <a:rPr lang="pl-PL" smtClean="0"/>
              <a:pPr/>
              <a:t>‹#›</a:t>
            </a:fld>
            <a:endParaRPr lang="pl-PL"/>
          </a:p>
        </p:txBody>
      </p:sp>
      <p:sp>
        <p:nvSpPr>
          <p:cNvPr id="8" name="Title 7"/>
          <p:cNvSpPr>
            <a:spLocks noGrp="1"/>
          </p:cNvSpPr>
          <p:nvPr>
            <p:ph type="title"/>
          </p:nvPr>
        </p:nvSpPr>
        <p:spPr/>
        <p:txBody>
          <a:bodyPr/>
          <a:lstStyle/>
          <a:p>
            <a:r>
              <a:rPr lang="pl-PL" smtClean="0"/>
              <a:t>Kliknij, aby edytować styl</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pl-PL" smtClean="0"/>
              <a:t>Kliknij, aby edytować style wzorca tekstu</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2D7A5789-E935-4B22-AD56-C7259064FF22}" type="datetimeFigureOut">
              <a:rPr lang="pl-PL" smtClean="0"/>
              <a:pPr/>
              <a:t>2014-06-18</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7519D0A5-8BAC-4BAA-B938-E0500A824853}" type="slidenum">
              <a:rPr lang="pl-PL" smtClean="0"/>
              <a:pPr/>
              <a:t>‹#›</a:t>
            </a:fld>
            <a:endParaRPr lang="pl-PL"/>
          </a:p>
        </p:txBody>
      </p:sp>
      <p:sp>
        <p:nvSpPr>
          <p:cNvPr id="10" name="Title 9"/>
          <p:cNvSpPr>
            <a:spLocks noGrp="1"/>
          </p:cNvSpPr>
          <p:nvPr>
            <p:ph type="title"/>
          </p:nvPr>
        </p:nvSpPr>
        <p:spPr/>
        <p:txBody>
          <a:bodyPr/>
          <a:lstStyle/>
          <a:p>
            <a:r>
              <a:rPr lang="pl-PL" smtClean="0"/>
              <a:t>Kliknij, aby edytować styl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2D7A5789-E935-4B22-AD56-C7259064FF22}" type="datetimeFigureOut">
              <a:rPr lang="pl-PL" smtClean="0"/>
              <a:pPr/>
              <a:t>2014-06-18</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7519D0A5-8BAC-4BAA-B938-E0500A824853}" type="slidenum">
              <a:rPr lang="pl-PL" smtClean="0"/>
              <a:pPr/>
              <a:t>‹#›</a:t>
            </a:fld>
            <a:endParaRPr lang="pl-PL"/>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7A5789-E935-4B22-AD56-C7259064FF22}" type="datetimeFigureOut">
              <a:rPr lang="pl-PL" smtClean="0"/>
              <a:pPr/>
              <a:t>2014-06-18</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7519D0A5-8BAC-4BAA-B938-E0500A824853}" type="slidenum">
              <a:rPr lang="pl-PL" smtClean="0"/>
              <a:pPr/>
              <a:t>‹#›</a:t>
            </a:fld>
            <a:endParaRPr lang="pl-PL"/>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pl-PL" smtClean="0"/>
              <a:t>Kliknij, aby edytować styl</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2D7A5789-E935-4B22-AD56-C7259064FF22}" type="datetimeFigureOut">
              <a:rPr lang="pl-PL" smtClean="0"/>
              <a:pPr/>
              <a:t>2014-06-18</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7519D0A5-8BAC-4BAA-B938-E0500A824853}" type="slidenum">
              <a:rPr lang="pl-PL" smtClean="0"/>
              <a:pPr/>
              <a:t>‹#›</a:t>
            </a:fld>
            <a:endParaRPr lang="pl-PL"/>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2D7A5789-E935-4B22-AD56-C7259064FF22}" type="datetimeFigureOut">
              <a:rPr lang="pl-PL" smtClean="0"/>
              <a:pPr/>
              <a:t>2014-06-18</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7519D0A5-8BAC-4BAA-B938-E0500A824853}" type="slidenum">
              <a:rPr lang="pl-PL" smtClean="0"/>
              <a:pPr/>
              <a:t>‹#›</a:t>
            </a:fld>
            <a:endParaRPr lang="pl-PL"/>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pl-PL" smtClean="0"/>
              <a:t>Kliknij, aby edytować styl</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pl-PL" smtClean="0"/>
              <a:t>Kliknij, aby edytować styl</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2D7A5789-E935-4B22-AD56-C7259064FF22}" type="datetimeFigureOut">
              <a:rPr lang="pl-PL" smtClean="0"/>
              <a:pPr/>
              <a:t>2014-06-18</a:t>
            </a:fld>
            <a:endParaRPr lang="pl-PL"/>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pl-PL"/>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7519D0A5-8BAC-4BAA-B938-E0500A824853}"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p:cNvSpPr txBox="1"/>
          <p:nvPr/>
        </p:nvSpPr>
        <p:spPr>
          <a:xfrm>
            <a:off x="627081" y="548680"/>
            <a:ext cx="8064896" cy="1600438"/>
          </a:xfrm>
          <a:prstGeom prst="rect">
            <a:avLst/>
          </a:prstGeom>
          <a:noFill/>
        </p:spPr>
        <p:txBody>
          <a:bodyPr wrap="square" rtlCol="0">
            <a:spAutoFit/>
          </a:bodyPr>
          <a:lstStyle/>
          <a:p>
            <a:pPr algn="ctr"/>
            <a:r>
              <a:rPr lang="en-US" sz="6600" b="1" dirty="0" smtClean="0">
                <a:effectLst>
                  <a:outerShdw blurRad="38100" dist="38100" dir="2700000" algn="tl">
                    <a:srgbClr val="000000">
                      <a:alpha val="43137"/>
                    </a:srgbClr>
                  </a:outerShdw>
                </a:effectLst>
              </a:rPr>
              <a:t>Comenius Project</a:t>
            </a:r>
            <a:endParaRPr lang="pl-PL" sz="6600" b="1" dirty="0" smtClean="0">
              <a:effectLst>
                <a:outerShdw blurRad="38100" dist="38100" dir="2700000" algn="tl">
                  <a:srgbClr val="000000">
                    <a:alpha val="43137"/>
                  </a:srgbClr>
                </a:outerShdw>
              </a:effectLst>
            </a:endParaRPr>
          </a:p>
          <a:p>
            <a:pPr algn="ctr"/>
            <a:r>
              <a:rPr lang="pl-PL" sz="3200" b="1" dirty="0" smtClean="0">
                <a:effectLst>
                  <a:outerShdw blurRad="38100" dist="38100" dir="2700000" algn="tl">
                    <a:srgbClr val="000000">
                      <a:alpha val="43137"/>
                    </a:srgbClr>
                  </a:outerShdw>
                </a:effectLst>
              </a:rPr>
              <a:t>2012-2014</a:t>
            </a:r>
          </a:p>
        </p:txBody>
      </p:sp>
      <p:pic>
        <p:nvPicPr>
          <p:cNvPr id="7" name="Picture 2" descr="http://www.flagipanstw.eu/images/1/flaga-niemiec.png"/>
          <p:cNvPicPr>
            <a:picLocks noChangeAspect="1" noChangeArrowheads="1"/>
          </p:cNvPicPr>
          <p:nvPr/>
        </p:nvPicPr>
        <p:blipFill>
          <a:blip r:embed="rId2" cstate="print"/>
          <a:srcRect/>
          <a:stretch>
            <a:fillRect/>
          </a:stretch>
        </p:blipFill>
        <p:spPr bwMode="auto">
          <a:xfrm>
            <a:off x="251518" y="4941168"/>
            <a:ext cx="1441285" cy="864096"/>
          </a:xfrm>
          <a:prstGeom prst="rect">
            <a:avLst/>
          </a:prstGeom>
          <a:noFill/>
        </p:spPr>
      </p:pic>
      <p:pic>
        <p:nvPicPr>
          <p:cNvPr id="8" name="Picture 4" descr="http://www.zsozator.net/Flagi_panstw_partnerskich/Wlochy_flaga.png"/>
          <p:cNvPicPr>
            <a:picLocks noChangeAspect="1" noChangeArrowheads="1"/>
          </p:cNvPicPr>
          <p:nvPr/>
        </p:nvPicPr>
        <p:blipFill>
          <a:blip r:embed="rId3" cstate="print"/>
          <a:srcRect/>
          <a:stretch>
            <a:fillRect/>
          </a:stretch>
        </p:blipFill>
        <p:spPr bwMode="auto">
          <a:xfrm>
            <a:off x="2072291" y="4941756"/>
            <a:ext cx="1411213" cy="883112"/>
          </a:xfrm>
          <a:prstGeom prst="rect">
            <a:avLst/>
          </a:prstGeom>
          <a:noFill/>
        </p:spPr>
      </p:pic>
      <p:pic>
        <p:nvPicPr>
          <p:cNvPr id="9" name="Picture 6" descr="http://zso7.h2.pl/v09/images/stories/Commenius/flaga%20hiszpani.png"/>
          <p:cNvPicPr>
            <a:picLocks noChangeAspect="1" noChangeArrowheads="1"/>
          </p:cNvPicPr>
          <p:nvPr/>
        </p:nvPicPr>
        <p:blipFill>
          <a:blip r:embed="rId4" cstate="print"/>
          <a:srcRect/>
          <a:stretch>
            <a:fillRect/>
          </a:stretch>
        </p:blipFill>
        <p:spPr bwMode="auto">
          <a:xfrm>
            <a:off x="3851919" y="4935689"/>
            <a:ext cx="1332005" cy="889179"/>
          </a:xfrm>
          <a:prstGeom prst="rect">
            <a:avLst/>
          </a:prstGeom>
          <a:noFill/>
        </p:spPr>
      </p:pic>
      <p:pic>
        <p:nvPicPr>
          <p:cNvPr id="10" name="Picture 8" descr="http://fone.blox.pl/resource/flaga.gif"/>
          <p:cNvPicPr>
            <a:picLocks noChangeAspect="1" noChangeArrowheads="1"/>
          </p:cNvPicPr>
          <p:nvPr/>
        </p:nvPicPr>
        <p:blipFill>
          <a:blip r:embed="rId5" cstate="print"/>
          <a:srcRect/>
          <a:stretch>
            <a:fillRect/>
          </a:stretch>
        </p:blipFill>
        <p:spPr bwMode="auto">
          <a:xfrm>
            <a:off x="5652120" y="4960772"/>
            <a:ext cx="1297222" cy="864096"/>
          </a:xfrm>
          <a:prstGeom prst="rect">
            <a:avLst/>
          </a:prstGeom>
          <a:noFill/>
        </p:spPr>
      </p:pic>
      <p:pic>
        <p:nvPicPr>
          <p:cNvPr id="11" name="Picture 10" descr="http://akromer.republika.pl/pl.gif"/>
          <p:cNvPicPr>
            <a:picLocks noChangeAspect="1" noChangeArrowheads="1"/>
          </p:cNvPicPr>
          <p:nvPr/>
        </p:nvPicPr>
        <p:blipFill>
          <a:blip r:embed="rId6" cstate="print"/>
          <a:srcRect/>
          <a:stretch>
            <a:fillRect/>
          </a:stretch>
        </p:blipFill>
        <p:spPr bwMode="auto">
          <a:xfrm>
            <a:off x="7353997" y="4960772"/>
            <a:ext cx="1384153" cy="864096"/>
          </a:xfrm>
          <a:prstGeom prst="rect">
            <a:avLst/>
          </a:prstGeom>
          <a:noFill/>
        </p:spPr>
      </p:pic>
      <p:sp>
        <p:nvSpPr>
          <p:cNvPr id="12" name="pole tekstowe 11"/>
          <p:cNvSpPr txBox="1"/>
          <p:nvPr/>
        </p:nvSpPr>
        <p:spPr>
          <a:xfrm>
            <a:off x="439299" y="6025891"/>
            <a:ext cx="8440457" cy="369332"/>
          </a:xfrm>
          <a:prstGeom prst="rect">
            <a:avLst/>
          </a:prstGeom>
          <a:noFill/>
        </p:spPr>
        <p:txBody>
          <a:bodyPr wrap="square" rtlCol="0">
            <a:spAutoFit/>
          </a:bodyPr>
          <a:lstStyle/>
          <a:p>
            <a:r>
              <a:rPr lang="pl-PL" i="1" dirty="0" smtClean="0"/>
              <a:t>  </a:t>
            </a:r>
            <a:r>
              <a:rPr lang="en-US" i="1" dirty="0" smtClean="0"/>
              <a:t>Germany</a:t>
            </a:r>
            <a:r>
              <a:rPr lang="pl-PL" i="1" dirty="0" smtClean="0"/>
              <a:t>     </a:t>
            </a:r>
            <a:r>
              <a:rPr lang="en-US" i="1" dirty="0" smtClean="0"/>
              <a:t> </a:t>
            </a:r>
            <a:r>
              <a:rPr lang="pl-PL" i="1" dirty="0" smtClean="0"/>
              <a:t>           </a:t>
            </a:r>
            <a:r>
              <a:rPr lang="en-US" i="1" dirty="0" smtClean="0"/>
              <a:t>Italy </a:t>
            </a:r>
            <a:r>
              <a:rPr lang="pl-PL" i="1" dirty="0" smtClean="0"/>
              <a:t>                </a:t>
            </a:r>
            <a:r>
              <a:rPr lang="en-US" i="1" dirty="0" smtClean="0"/>
              <a:t>Spain</a:t>
            </a:r>
            <a:r>
              <a:rPr lang="pl-PL" i="1" dirty="0" smtClean="0"/>
              <a:t>  </a:t>
            </a:r>
            <a:r>
              <a:rPr lang="en-US" i="1" dirty="0" smtClean="0"/>
              <a:t> </a:t>
            </a:r>
            <a:r>
              <a:rPr lang="pl-PL" i="1" dirty="0" smtClean="0"/>
              <a:t>             </a:t>
            </a:r>
            <a:r>
              <a:rPr lang="en-US" i="1" dirty="0" smtClean="0"/>
              <a:t>Turkey</a:t>
            </a:r>
            <a:r>
              <a:rPr lang="pl-PL" i="1" dirty="0" smtClean="0"/>
              <a:t>               Poland</a:t>
            </a:r>
            <a:endParaRPr lang="pl-PL" dirty="0" smtClean="0"/>
          </a:p>
        </p:txBody>
      </p:sp>
      <p:sp>
        <p:nvSpPr>
          <p:cNvPr id="13" name="pole tekstowe 12"/>
          <p:cNvSpPr txBox="1"/>
          <p:nvPr/>
        </p:nvSpPr>
        <p:spPr>
          <a:xfrm>
            <a:off x="0" y="2852936"/>
            <a:ext cx="9144000" cy="769441"/>
          </a:xfrm>
          <a:prstGeom prst="rect">
            <a:avLst/>
          </a:prstGeom>
          <a:noFill/>
        </p:spPr>
        <p:txBody>
          <a:bodyPr wrap="square" rtlCol="0">
            <a:spAutoFit/>
          </a:bodyPr>
          <a:lstStyle/>
          <a:p>
            <a:pPr algn="ctr"/>
            <a:r>
              <a:rPr lang="pl-PL" sz="4400" b="1" i="1" dirty="0" smtClean="0"/>
              <a:t>’</a:t>
            </a:r>
            <a:r>
              <a:rPr lang="pl-PL" sz="4400" b="1" i="1" dirty="0" smtClean="0">
                <a:effectLst>
                  <a:outerShdw blurRad="38100" dist="38100" dir="2700000" algn="tl">
                    <a:srgbClr val="000000">
                      <a:alpha val="43137"/>
                    </a:srgbClr>
                  </a:outerShdw>
                </a:effectLst>
              </a:rPr>
              <a:t>’</a:t>
            </a:r>
            <a:r>
              <a:rPr lang="pl-PL" sz="4400" b="1" i="1" dirty="0" err="1" smtClean="0">
                <a:effectLst>
                  <a:outerShdw blurRad="38100" dist="38100" dir="2700000" algn="tl">
                    <a:srgbClr val="000000">
                      <a:alpha val="43137"/>
                    </a:srgbClr>
                  </a:outerShdw>
                </a:effectLst>
              </a:rPr>
              <a:t>Protection</a:t>
            </a:r>
            <a:r>
              <a:rPr lang="pl-PL" sz="4400" b="1" i="1" dirty="0" smtClean="0">
                <a:effectLst>
                  <a:outerShdw blurRad="38100" dist="38100" dir="2700000" algn="tl">
                    <a:srgbClr val="000000">
                      <a:alpha val="43137"/>
                    </a:srgbClr>
                  </a:outerShdw>
                </a:effectLst>
              </a:rPr>
              <a:t> of </a:t>
            </a:r>
            <a:r>
              <a:rPr lang="en-US" sz="4400" b="1" i="1" dirty="0" smtClean="0">
                <a:effectLst>
                  <a:outerShdw blurRad="38100" dist="38100" dir="2700000" algn="tl">
                    <a:srgbClr val="000000">
                      <a:alpha val="43137"/>
                    </a:srgbClr>
                  </a:outerShdw>
                </a:effectLst>
              </a:rPr>
              <a:t>Biodiversity</a:t>
            </a:r>
            <a:r>
              <a:rPr lang="pl-PL" sz="4400" b="1" i="1" dirty="0" smtClean="0">
                <a:effectLst>
                  <a:outerShdw blurRad="38100" dist="38100" dir="2700000" algn="tl">
                    <a:srgbClr val="000000">
                      <a:alpha val="43137"/>
                    </a:srgbClr>
                  </a:outerShdw>
                </a:effectLst>
              </a:rPr>
              <a:t>’’</a:t>
            </a:r>
            <a:endParaRPr lang="pl-PL" sz="44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706957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737" y="-29480"/>
            <a:ext cx="9183307" cy="6887480"/>
          </a:xfrm>
          <a:prstGeom prst="rect">
            <a:avLst/>
          </a:prstGeom>
        </p:spPr>
      </p:pic>
    </p:spTree>
    <p:extLst>
      <p:ext uri="{BB962C8B-B14F-4D97-AF65-F5344CB8AC3E}">
        <p14:creationId xmlns:p14="http://schemas.microsoft.com/office/powerpoint/2010/main" xmlns="" val="305033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3568" y="336564"/>
            <a:ext cx="7855633" cy="5891725"/>
          </a:xfrm>
          <a:prstGeom prst="rect">
            <a:avLst/>
          </a:prstGeom>
        </p:spPr>
      </p:pic>
      <p:pic>
        <p:nvPicPr>
          <p:cNvPr id="2" name="Obraz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76006" y="188640"/>
            <a:ext cx="8670756" cy="6503067"/>
          </a:xfrm>
          <a:prstGeom prst="rect">
            <a:avLst/>
          </a:prstGeom>
        </p:spPr>
      </p:pic>
    </p:spTree>
    <p:extLst>
      <p:ext uri="{BB962C8B-B14F-4D97-AF65-F5344CB8AC3E}">
        <p14:creationId xmlns:p14="http://schemas.microsoft.com/office/powerpoint/2010/main" xmlns="" val="12620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nodeType="clickEffect">
                                  <p:stCondLst>
                                    <p:cond delay="0"/>
                                  </p:stCondLst>
                                  <p:childTnLst>
                                    <p:animEffect transition="out" filter="barn(inVertical)">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25876" y="0"/>
            <a:ext cx="8229600" cy="971600"/>
          </a:xfrm>
        </p:spPr>
        <p:txBody>
          <a:bodyPr/>
          <a:lstStyle/>
          <a:p>
            <a:pPr marL="0" indent="0" algn="l">
              <a:buNone/>
            </a:pPr>
            <a:r>
              <a:rPr lang="pl-PL" dirty="0" smtClean="0"/>
              <a:t>    </a:t>
            </a:r>
            <a:r>
              <a:rPr lang="pl-PL" dirty="0" err="1" smtClean="0"/>
              <a:t>Biodiversity</a:t>
            </a:r>
            <a:r>
              <a:rPr lang="pl-PL" dirty="0" smtClean="0"/>
              <a:t> of Poland </a:t>
            </a:r>
            <a:endParaRPr lang="pl-PL" dirty="0"/>
          </a:p>
        </p:txBody>
      </p:sp>
      <p:sp>
        <p:nvSpPr>
          <p:cNvPr id="3" name="Symbol zastępczy zawartości 2"/>
          <p:cNvSpPr>
            <a:spLocks noGrp="1"/>
          </p:cNvSpPr>
          <p:nvPr>
            <p:ph sz="quarter" idx="13"/>
          </p:nvPr>
        </p:nvSpPr>
        <p:spPr>
          <a:xfrm>
            <a:off x="683568" y="1052736"/>
            <a:ext cx="7848872" cy="2088231"/>
          </a:xfrm>
        </p:spPr>
        <p:txBody>
          <a:bodyPr>
            <a:normAutofit fontScale="92500" lnSpcReduction="10000"/>
          </a:bodyPr>
          <a:lstStyle/>
          <a:p>
            <a:pPr algn="ctr">
              <a:buNone/>
            </a:pPr>
            <a:r>
              <a:rPr lang="en-US" dirty="0" smtClean="0"/>
              <a:t>Poland is a country with a huge natural diversity. Its biodiversity is among the richest in Europe. The decisive factor in this is the transitional climate which is influenced by oceanic and continental air masses, a </a:t>
            </a:r>
            <a:r>
              <a:rPr lang="en-US" dirty="0" err="1" smtClean="0"/>
              <a:t>favourable</a:t>
            </a:r>
            <a:r>
              <a:rPr lang="en-US" dirty="0" smtClean="0"/>
              <a:t> geographical position in the centre of the continent with no natural barriers to the east or the west, a varied geological structure, varied landform features and hydrographic make-up and varied soil types.   </a:t>
            </a:r>
            <a:endParaRPr lang="pl-PL" dirty="0" smtClean="0"/>
          </a:p>
          <a:p>
            <a:pPr>
              <a:buNone/>
            </a:pPr>
            <a:endParaRPr lang="pl-PL" dirty="0"/>
          </a:p>
          <a:p>
            <a:endParaRPr lang="pl-PL" dirty="0" smtClean="0"/>
          </a:p>
          <a:p>
            <a:endParaRPr lang="pl-PL" dirty="0"/>
          </a:p>
          <a:p>
            <a:endParaRPr lang="pl-PL" dirty="0" smtClean="0"/>
          </a:p>
          <a:p>
            <a:endParaRPr lang="pl-PL" dirty="0"/>
          </a:p>
        </p:txBody>
      </p:sp>
      <p:pic>
        <p:nvPicPr>
          <p:cNvPr id="4" name="Obraz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140968"/>
            <a:ext cx="9144000" cy="3717032"/>
          </a:xfrm>
          <a:prstGeom prst="rect">
            <a:avLst/>
          </a:prstGeom>
        </p:spPr>
      </p:pic>
    </p:spTree>
    <p:extLst>
      <p:ext uri="{BB962C8B-B14F-4D97-AF65-F5344CB8AC3E}">
        <p14:creationId xmlns:p14="http://schemas.microsoft.com/office/powerpoint/2010/main" xmlns="" val="29679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339752" y="5445224"/>
            <a:ext cx="6512511" cy="1143000"/>
          </a:xfrm>
        </p:spPr>
        <p:txBody>
          <a:bodyPr/>
          <a:lstStyle/>
          <a:p>
            <a:pPr>
              <a:buNone/>
            </a:pPr>
            <a:r>
              <a:rPr lang="pl-PL" dirty="0" err="1" smtClean="0"/>
              <a:t>Biodivesity</a:t>
            </a:r>
            <a:r>
              <a:rPr lang="pl-PL" dirty="0" smtClean="0"/>
              <a:t> of Tarnów</a:t>
            </a:r>
            <a:endParaRPr lang="pl-PL" dirty="0"/>
          </a:p>
        </p:txBody>
      </p:sp>
      <p:sp>
        <p:nvSpPr>
          <p:cNvPr id="3" name="pole tekstowe 2"/>
          <p:cNvSpPr txBox="1"/>
          <p:nvPr/>
        </p:nvSpPr>
        <p:spPr>
          <a:xfrm>
            <a:off x="3419872" y="692696"/>
            <a:ext cx="4968552" cy="4431983"/>
          </a:xfrm>
          <a:prstGeom prst="rect">
            <a:avLst/>
          </a:prstGeom>
          <a:noFill/>
        </p:spPr>
        <p:txBody>
          <a:bodyPr wrap="square" rtlCol="0">
            <a:spAutoFit/>
          </a:bodyPr>
          <a:lstStyle/>
          <a:p>
            <a:pPr algn="ctr"/>
            <a:r>
              <a:rPr lang="en-US" sz="2400" dirty="0" smtClean="0"/>
              <a:t>In </a:t>
            </a:r>
            <a:r>
              <a:rPr lang="en-US" sz="2400" dirty="0" err="1" smtClean="0"/>
              <a:t>Małopolska</a:t>
            </a:r>
            <a:r>
              <a:rPr lang="en-US" sz="2400" dirty="0" smtClean="0"/>
              <a:t>, </a:t>
            </a:r>
            <a:r>
              <a:rPr lang="en-US" sz="2400" dirty="0" err="1" smtClean="0"/>
              <a:t>Tarnów</a:t>
            </a:r>
            <a:r>
              <a:rPr lang="en-US" sz="2400" dirty="0" smtClean="0"/>
              <a:t> we can meet endangered </a:t>
            </a:r>
            <a:r>
              <a:rPr lang="en-US" sz="2400" dirty="0" err="1" smtClean="0"/>
              <a:t>spieces</a:t>
            </a:r>
            <a:r>
              <a:rPr lang="en-US" sz="2400" dirty="0" smtClean="0"/>
              <a:t> of wild and farmed plants and animals that in the near future will disappear from the Earth and human memory. In some places you can still find the old species, varieties, ecotypes or landraces of crops, which in the highest degree should be protected from destruction. </a:t>
            </a:r>
            <a:endParaRPr lang="pl-PL" sz="2400" dirty="0" smtClean="0"/>
          </a:p>
          <a:p>
            <a:pPr algn="ctr"/>
            <a:endParaRPr lang="pl-PL" dirty="0"/>
          </a:p>
        </p:txBody>
      </p:sp>
      <p:pic>
        <p:nvPicPr>
          <p:cNvPr id="4" name="Obraz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99592" y="188640"/>
            <a:ext cx="2563485" cy="1767921"/>
          </a:xfrm>
          <a:prstGeom prst="rect">
            <a:avLst/>
          </a:prstGeom>
        </p:spPr>
      </p:pic>
      <p:pic>
        <p:nvPicPr>
          <p:cNvPr id="5" name="Obraz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9512" y="1844824"/>
            <a:ext cx="2613598" cy="1825163"/>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55576" y="3501008"/>
            <a:ext cx="2592288" cy="1770343"/>
          </a:xfrm>
          <a:prstGeom prst="rect">
            <a:avLst/>
          </a:prstGeom>
        </p:spPr>
      </p:pic>
      <p:pic>
        <p:nvPicPr>
          <p:cNvPr id="7" name="Obraz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79512" y="5085184"/>
            <a:ext cx="2376264" cy="15895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611560" y="332656"/>
            <a:ext cx="7776864" cy="1569660"/>
          </a:xfrm>
          <a:prstGeom prst="rect">
            <a:avLst/>
          </a:prstGeom>
          <a:noFill/>
        </p:spPr>
        <p:txBody>
          <a:bodyPr wrap="square" rtlCol="0">
            <a:spAutoFit/>
          </a:bodyPr>
          <a:lstStyle/>
          <a:p>
            <a:pPr algn="ctr"/>
            <a:r>
              <a:rPr lang="en-US" sz="2400" dirty="0" smtClean="0"/>
              <a:t>The most typical species for the Poland live in the forest because the development was linked to the fauna </a:t>
            </a:r>
            <a:r>
              <a:rPr lang="pl-PL" sz="2400" dirty="0" smtClean="0"/>
              <a:t>and </a:t>
            </a:r>
            <a:r>
              <a:rPr lang="en-US" sz="2400" dirty="0" smtClean="0"/>
              <a:t>flora. </a:t>
            </a:r>
            <a:r>
              <a:rPr lang="pl-PL" sz="2400" dirty="0" smtClean="0"/>
              <a:t>One of </a:t>
            </a:r>
            <a:r>
              <a:rPr lang="pl-PL" sz="2400" dirty="0" err="1" smtClean="0"/>
              <a:t>the</a:t>
            </a:r>
            <a:r>
              <a:rPr lang="pl-PL" sz="2400" dirty="0" smtClean="0"/>
              <a:t> most </a:t>
            </a:r>
            <a:r>
              <a:rPr lang="pl-PL" sz="2400" dirty="0" err="1" smtClean="0"/>
              <a:t>interesting</a:t>
            </a:r>
            <a:r>
              <a:rPr lang="pl-PL" sz="2400" dirty="0" smtClean="0"/>
              <a:t> and </a:t>
            </a:r>
            <a:r>
              <a:rPr lang="pl-PL" sz="2400" dirty="0" err="1" smtClean="0"/>
              <a:t>characteristic</a:t>
            </a:r>
            <a:r>
              <a:rPr lang="pl-PL" sz="2400" dirty="0" smtClean="0"/>
              <a:t> </a:t>
            </a:r>
            <a:r>
              <a:rPr lang="pl-PL" sz="2400" dirty="0" err="1" smtClean="0"/>
              <a:t>animals</a:t>
            </a:r>
            <a:r>
              <a:rPr lang="pl-PL" sz="2400" dirty="0" smtClean="0"/>
              <a:t> </a:t>
            </a:r>
            <a:r>
              <a:rPr lang="pl-PL" sz="2400" dirty="0" err="1" smtClean="0"/>
              <a:t>are</a:t>
            </a:r>
            <a:r>
              <a:rPr lang="pl-PL" sz="2400" dirty="0" smtClean="0"/>
              <a:t> …</a:t>
            </a:r>
            <a:endParaRPr lang="pl-PL" sz="2400" dirty="0"/>
          </a:p>
        </p:txBody>
      </p:sp>
      <p:pic>
        <p:nvPicPr>
          <p:cNvPr id="3" name="Picture 2" descr="http://konwalia7.files.wordpress.com/2012/05/istock_000001834552large1-copy.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12471"/>
          <a:stretch/>
        </p:blipFill>
        <p:spPr bwMode="auto">
          <a:xfrm>
            <a:off x="0" y="2420888"/>
            <a:ext cx="9144000" cy="4437112"/>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p:spPr>
      </p:pic>
    </p:spTree>
    <p:extLst>
      <p:ext uri="{BB962C8B-B14F-4D97-AF65-F5344CB8AC3E}">
        <p14:creationId xmlns:p14="http://schemas.microsoft.com/office/powerpoint/2010/main" xmlns="" val="21829007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395536" y="188640"/>
            <a:ext cx="7920880" cy="6463308"/>
          </a:xfrm>
          <a:prstGeom prst="rect">
            <a:avLst/>
          </a:prstGeom>
          <a:noFill/>
        </p:spPr>
        <p:txBody>
          <a:bodyPr wrap="square" rtlCol="0">
            <a:spAutoFit/>
          </a:bodyPr>
          <a:lstStyle/>
          <a:p>
            <a:pPr algn="ctr" hangingPunct="0"/>
            <a:r>
              <a:rPr lang="en-US" dirty="0" smtClean="0"/>
              <a:t>	</a:t>
            </a:r>
            <a:r>
              <a:rPr lang="en-US" b="1" dirty="0" smtClean="0"/>
              <a:t>Hares are similar to rabbits but there are a number of  differences but people often can’t see them. </a:t>
            </a:r>
            <a:endParaRPr lang="pl-PL" dirty="0" smtClean="0"/>
          </a:p>
          <a:p>
            <a:pPr algn="ctr" hangingPunct="0"/>
            <a:r>
              <a:rPr lang="en-US" b="1" dirty="0" smtClean="0"/>
              <a:t>Hares are usually larger than rabbits and have longer ears.</a:t>
            </a:r>
            <a:r>
              <a:rPr lang="pl-PL" dirty="0" smtClean="0"/>
              <a:t/>
            </a:r>
            <a:br>
              <a:rPr lang="pl-PL" dirty="0" smtClean="0"/>
            </a:br>
            <a:r>
              <a:rPr lang="en-US" b="1" dirty="0" err="1" smtClean="0"/>
              <a:t>Whats</a:t>
            </a:r>
            <a:r>
              <a:rPr lang="en-US" b="1" dirty="0" smtClean="0"/>
              <a:t> more rabbits give birth to their young in burrows while hares give birth in more open areas.</a:t>
            </a:r>
            <a:endParaRPr lang="pl-PL" b="1" dirty="0" smtClean="0"/>
          </a:p>
          <a:p>
            <a:pPr algn="ctr" hangingPunct="0"/>
            <a:endParaRPr lang="pl-PL" b="1" dirty="0" smtClean="0"/>
          </a:p>
          <a:p>
            <a:pPr algn="ctr" hangingPunct="0"/>
            <a:endParaRPr lang="pl-PL" b="1" dirty="0" smtClean="0"/>
          </a:p>
          <a:p>
            <a:pPr algn="ctr" hangingPunct="0"/>
            <a:endParaRPr lang="pl-PL" b="1" dirty="0" smtClean="0"/>
          </a:p>
          <a:p>
            <a:pPr algn="ctr" hangingPunct="0"/>
            <a:endParaRPr lang="pl-PL" b="1" dirty="0" smtClean="0"/>
          </a:p>
          <a:p>
            <a:pPr algn="ctr" hangingPunct="0"/>
            <a:endParaRPr lang="pl-PL" b="1" dirty="0" smtClean="0"/>
          </a:p>
          <a:p>
            <a:pPr algn="ctr" hangingPunct="0"/>
            <a:endParaRPr lang="pl-PL" b="1" dirty="0" smtClean="0"/>
          </a:p>
          <a:p>
            <a:pPr algn="ctr" hangingPunct="0"/>
            <a:endParaRPr lang="pl-PL" b="1" dirty="0" smtClean="0"/>
          </a:p>
          <a:p>
            <a:pPr algn="ctr" hangingPunct="0"/>
            <a:endParaRPr lang="pl-PL" b="1" dirty="0" smtClean="0"/>
          </a:p>
          <a:p>
            <a:pPr algn="ctr" hangingPunct="0"/>
            <a:endParaRPr lang="pl-PL" dirty="0" smtClean="0"/>
          </a:p>
          <a:p>
            <a:pPr algn="ctr" hangingPunct="0"/>
            <a:endParaRPr lang="pl-PL" b="1" dirty="0" smtClean="0"/>
          </a:p>
          <a:p>
            <a:pPr algn="ctr" hangingPunct="0"/>
            <a:r>
              <a:rPr lang="en-US" b="1" dirty="0" smtClean="0"/>
              <a:t>	Hares are born with fur and their eyes open.</a:t>
            </a:r>
            <a:endParaRPr lang="pl-PL" dirty="0" smtClean="0"/>
          </a:p>
          <a:p>
            <a:pPr algn="ctr" hangingPunct="0"/>
            <a:r>
              <a:rPr lang="en-US" dirty="0" smtClean="0"/>
              <a:t>	</a:t>
            </a:r>
            <a:r>
              <a:rPr lang="en-US" b="1" dirty="0" smtClean="0"/>
              <a:t>Hares aren’t kept as house pets unlike rabbits </a:t>
            </a:r>
            <a:endParaRPr lang="pl-PL" dirty="0" smtClean="0"/>
          </a:p>
          <a:p>
            <a:pPr algn="ctr" hangingPunct="0"/>
            <a:r>
              <a:rPr lang="en-US" dirty="0" smtClean="0"/>
              <a:t>	</a:t>
            </a:r>
            <a:r>
              <a:rPr lang="en-US" b="1" dirty="0" smtClean="0"/>
              <a:t>Hares usually live by themselves or in pairs.</a:t>
            </a:r>
            <a:endParaRPr lang="pl-PL" dirty="0" smtClean="0"/>
          </a:p>
          <a:p>
            <a:pPr algn="ctr" hangingPunct="0"/>
            <a:r>
              <a:rPr lang="en-US" dirty="0" smtClean="0"/>
              <a:t>	</a:t>
            </a:r>
            <a:r>
              <a:rPr lang="en-US" b="1" dirty="0" smtClean="0"/>
              <a:t>Young hares are called leverets.</a:t>
            </a:r>
            <a:endParaRPr lang="pl-PL" dirty="0" smtClean="0"/>
          </a:p>
          <a:p>
            <a:pPr algn="ctr" hangingPunct="0"/>
            <a:r>
              <a:rPr lang="en-US" dirty="0" smtClean="0"/>
              <a:t>	</a:t>
            </a:r>
            <a:r>
              <a:rPr lang="en-US" b="1" dirty="0" smtClean="0"/>
              <a:t>Like rabbits, hares are herbivores (plant eaters).</a:t>
            </a:r>
            <a:endParaRPr lang="pl-PL" dirty="0" smtClean="0"/>
          </a:p>
          <a:p>
            <a:pPr algn="ctr" hangingPunct="0"/>
            <a:r>
              <a:rPr lang="en-US" dirty="0" smtClean="0"/>
              <a:t>	</a:t>
            </a:r>
            <a:r>
              <a:rPr lang="en-US" b="1" dirty="0" smtClean="0"/>
              <a:t>A group of hares is known as a ‘drove’.</a:t>
            </a:r>
            <a:endParaRPr lang="pl-PL" dirty="0" smtClean="0"/>
          </a:p>
          <a:p>
            <a:pPr algn="ctr" hangingPunct="0"/>
            <a:r>
              <a:rPr lang="en-US" b="1" dirty="0" smtClean="0"/>
              <a:t>It can be shocking but hares can run at speeds up to 72 km/h !!  </a:t>
            </a:r>
            <a:endParaRPr lang="pl-PL" dirty="0" smtClean="0"/>
          </a:p>
          <a:p>
            <a:endParaRPr lang="pl-PL" dirty="0"/>
          </a:p>
        </p:txBody>
      </p:sp>
      <p:pic>
        <p:nvPicPr>
          <p:cNvPr id="1026" name="Picture 2" descr="http://www.wladislavia.pl/park/ssaki_w_pl/data/zajac/zajac_polarny.jpg"/>
          <p:cNvPicPr>
            <a:picLocks noChangeAspect="1" noChangeArrowheads="1"/>
          </p:cNvPicPr>
          <p:nvPr/>
        </p:nvPicPr>
        <p:blipFill>
          <a:blip r:embed="rId2" cstate="print"/>
          <a:srcRect/>
          <a:stretch>
            <a:fillRect/>
          </a:stretch>
        </p:blipFill>
        <p:spPr bwMode="auto">
          <a:xfrm>
            <a:off x="1259632" y="1772816"/>
            <a:ext cx="6480720" cy="2376264"/>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987824" y="188640"/>
            <a:ext cx="2650504" cy="1143000"/>
          </a:xfrm>
        </p:spPr>
        <p:txBody>
          <a:bodyPr/>
          <a:lstStyle/>
          <a:p>
            <a:pPr marL="0" indent="0">
              <a:buNone/>
            </a:pPr>
            <a:r>
              <a:rPr lang="pl-PL" dirty="0" err="1" smtClean="0"/>
              <a:t>Beavers</a:t>
            </a:r>
            <a:r>
              <a:rPr lang="pl-PL" dirty="0" smtClean="0"/>
              <a:t> </a:t>
            </a:r>
            <a:endParaRPr lang="pl-PL" dirty="0"/>
          </a:p>
        </p:txBody>
      </p:sp>
      <p:sp>
        <p:nvSpPr>
          <p:cNvPr id="3" name="Symbol zastępczy zawartości 2"/>
          <p:cNvSpPr>
            <a:spLocks noGrp="1"/>
          </p:cNvSpPr>
          <p:nvPr>
            <p:ph sz="quarter" idx="13"/>
          </p:nvPr>
        </p:nvSpPr>
        <p:spPr>
          <a:xfrm>
            <a:off x="251520" y="4337720"/>
            <a:ext cx="8496944" cy="2520280"/>
          </a:xfrm>
        </p:spPr>
        <p:txBody>
          <a:bodyPr>
            <a:normAutofit/>
          </a:bodyPr>
          <a:lstStyle/>
          <a:p>
            <a:pPr marL="45720" indent="0" algn="ctr">
              <a:buNone/>
            </a:pPr>
            <a:r>
              <a:rPr lang="en-US" b="1" dirty="0" smtClean="0"/>
              <a:t>The beaver is the second largest rodent in the world. Beavers are known for building dams, canals, and lodges (homes) and for their wide, flat tail, used for slapping the surface of the water to warn other beavers of approaching danger. They are semi-aquatic animals that spend most of their time in rivers and streams</a:t>
            </a:r>
            <a:r>
              <a:rPr lang="pl-PL" b="1" dirty="0" smtClean="0"/>
              <a:t>.</a:t>
            </a:r>
            <a:endParaRPr lang="pl-PL" dirty="0"/>
          </a:p>
        </p:txBody>
      </p:sp>
      <p:pic>
        <p:nvPicPr>
          <p:cNvPr id="4" name="Obraz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196752"/>
            <a:ext cx="9144000" cy="30906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4580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179512" y="332656"/>
            <a:ext cx="8712968" cy="1938992"/>
          </a:xfrm>
          <a:prstGeom prst="rect">
            <a:avLst/>
          </a:prstGeom>
          <a:noFill/>
        </p:spPr>
        <p:txBody>
          <a:bodyPr wrap="square" rtlCol="0">
            <a:spAutoFit/>
          </a:bodyPr>
          <a:lstStyle/>
          <a:p>
            <a:pPr algn="ctr"/>
            <a:r>
              <a:rPr lang="en-US" sz="2400" b="1" dirty="0" smtClean="0"/>
              <a:t>Beavers are second only to humans in their ability to manipulate and change their environment. In contrast to people, beavers do it without polluting the environment. That is one of the reasons why we find the flat-tailed species fascinating</a:t>
            </a:r>
            <a:r>
              <a:rPr lang="pl-PL" sz="2400" b="1" dirty="0" smtClean="0"/>
              <a:t>.</a:t>
            </a:r>
            <a:endParaRPr lang="pl-PL" sz="2400" dirty="0"/>
          </a:p>
        </p:txBody>
      </p:sp>
      <p:pic>
        <p:nvPicPr>
          <p:cNvPr id="59394" name="Picture 2" descr="http://www.tapetus.pl/obrazki/n/74588_woda-bobry.jpg"/>
          <p:cNvPicPr>
            <a:picLocks noChangeAspect="1" noChangeArrowheads="1"/>
          </p:cNvPicPr>
          <p:nvPr/>
        </p:nvPicPr>
        <p:blipFill>
          <a:blip r:embed="rId2" cstate="print"/>
          <a:srcRect/>
          <a:stretch>
            <a:fillRect/>
          </a:stretch>
        </p:blipFill>
        <p:spPr bwMode="auto">
          <a:xfrm>
            <a:off x="0" y="2420888"/>
            <a:ext cx="9144000" cy="4437112"/>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23728" y="0"/>
            <a:ext cx="6696744" cy="1143000"/>
          </a:xfrm>
        </p:spPr>
        <p:txBody>
          <a:bodyPr/>
          <a:lstStyle/>
          <a:p>
            <a:pPr marL="0" indent="0">
              <a:buNone/>
            </a:pPr>
            <a:r>
              <a:rPr lang="pl-PL" dirty="0" smtClean="0"/>
              <a:t>      Do </a:t>
            </a:r>
            <a:r>
              <a:rPr lang="pl-PL" dirty="0" err="1" smtClean="0"/>
              <a:t>you</a:t>
            </a:r>
            <a:r>
              <a:rPr lang="pl-PL" dirty="0" smtClean="0"/>
              <a:t> </a:t>
            </a:r>
            <a:r>
              <a:rPr lang="pl-PL" dirty="0" err="1" smtClean="0"/>
              <a:t>know</a:t>
            </a:r>
            <a:r>
              <a:rPr lang="pl-PL" dirty="0" smtClean="0"/>
              <a:t> </a:t>
            </a:r>
            <a:r>
              <a:rPr lang="pl-PL" dirty="0" err="1" smtClean="0"/>
              <a:t>that</a:t>
            </a:r>
            <a:r>
              <a:rPr lang="pl-PL" dirty="0" smtClean="0"/>
              <a:t>..</a:t>
            </a:r>
            <a:endParaRPr lang="pl-PL" dirty="0"/>
          </a:p>
        </p:txBody>
      </p:sp>
      <p:sp>
        <p:nvSpPr>
          <p:cNvPr id="3" name="Symbol zastępczy zawartości 2"/>
          <p:cNvSpPr>
            <a:spLocks noGrp="1"/>
          </p:cNvSpPr>
          <p:nvPr>
            <p:ph sz="quarter" idx="13"/>
          </p:nvPr>
        </p:nvSpPr>
        <p:spPr>
          <a:xfrm>
            <a:off x="539552" y="836712"/>
            <a:ext cx="8064896" cy="5832648"/>
          </a:xfrm>
        </p:spPr>
        <p:txBody>
          <a:bodyPr>
            <a:normAutofit/>
          </a:bodyPr>
          <a:lstStyle/>
          <a:p>
            <a:pPr algn="ctr">
              <a:buNone/>
            </a:pPr>
            <a:r>
              <a:rPr lang="en-US" sz="2100" b="1" dirty="0" smtClean="0"/>
              <a:t>Beavers have poor eyesight, but are equipped with strong senses of hearing, smell and touch</a:t>
            </a:r>
            <a:r>
              <a:rPr lang="pl-PL" sz="2100" b="1" dirty="0" smtClean="0"/>
              <a:t>.</a:t>
            </a:r>
            <a:r>
              <a:rPr lang="en-US" sz="2100" b="1" dirty="0" smtClean="0"/>
              <a:t> </a:t>
            </a:r>
            <a:br>
              <a:rPr lang="en-US" sz="2100" b="1" dirty="0" smtClean="0"/>
            </a:br>
            <a:r>
              <a:rPr lang="en-US" sz="2100" b="1" dirty="0" smtClean="0"/>
              <a:t>Beavers have sharp teeth which continue to grow throughout their lifetimes. </a:t>
            </a:r>
            <a:br>
              <a:rPr lang="en-US" sz="2100" b="1" dirty="0" smtClean="0"/>
            </a:br>
            <a:r>
              <a:rPr lang="en-US" sz="2100" b="1" dirty="0" smtClean="0"/>
              <a:t>Beavers can stay underwater for up to 15 minutes.</a:t>
            </a:r>
            <a:br>
              <a:rPr lang="en-US" sz="2100" b="1" dirty="0" smtClean="0"/>
            </a:br>
            <a:r>
              <a:rPr lang="en-US" sz="2100" b="1" dirty="0" smtClean="0"/>
              <a:t>Beavers move slowly on land but are good swimmers and can swim up to 5 mph. </a:t>
            </a:r>
            <a:br>
              <a:rPr lang="en-US" sz="2100" b="1" dirty="0" smtClean="0"/>
            </a:br>
            <a:r>
              <a:rPr lang="en-US" sz="2100" b="1" dirty="0" smtClean="0"/>
              <a:t>Female beavers are larger than male beavers of the same age. </a:t>
            </a:r>
            <a:endParaRPr lang="pl-PL" sz="2100" b="1" dirty="0" smtClean="0"/>
          </a:p>
          <a:p>
            <a:pPr algn="ctr">
              <a:buNone/>
            </a:pPr>
            <a:endParaRPr lang="pl-PL" sz="2100" b="1" dirty="0" smtClean="0"/>
          </a:p>
          <a:p>
            <a:pPr algn="ctr">
              <a:buNone/>
            </a:pPr>
            <a:r>
              <a:rPr lang="en-US" sz="2100" b="1" dirty="0" smtClean="0"/>
              <a:t/>
            </a:r>
            <a:br>
              <a:rPr lang="en-US" sz="2100" b="1" dirty="0" smtClean="0"/>
            </a:br>
            <a:endParaRPr lang="pl-PL" sz="2100" b="1" dirty="0" smtClean="0"/>
          </a:p>
          <a:p>
            <a:pPr algn="ctr">
              <a:buNone/>
            </a:pPr>
            <a:endParaRPr lang="pl-PL" sz="2100" b="1" dirty="0" smtClean="0"/>
          </a:p>
          <a:p>
            <a:pPr algn="ctr">
              <a:buNone/>
            </a:pPr>
            <a:endParaRPr lang="pl-PL" sz="2100" b="1" dirty="0" smtClean="0"/>
          </a:p>
          <a:p>
            <a:pPr algn="ctr">
              <a:buNone/>
            </a:pPr>
            <a:r>
              <a:rPr lang="en-US" sz="2100" b="1" dirty="0" smtClean="0"/>
              <a:t>Beavers are monogamous</a:t>
            </a:r>
            <a:r>
              <a:rPr lang="pl-PL" sz="2100" b="1" dirty="0" smtClean="0"/>
              <a:t>.</a:t>
            </a:r>
            <a:r>
              <a:rPr lang="en-US" sz="2100" b="1" dirty="0" smtClean="0"/>
              <a:t/>
            </a:r>
            <a:br>
              <a:rPr lang="en-US" sz="2100" b="1" dirty="0" smtClean="0"/>
            </a:br>
            <a:r>
              <a:rPr lang="en-US" sz="2100" b="1" dirty="0" smtClean="0"/>
              <a:t>Beavers are nocturnal creatures and work at night. </a:t>
            </a:r>
            <a:endParaRPr lang="pl-PL" dirty="0"/>
          </a:p>
        </p:txBody>
      </p:sp>
      <p:pic>
        <p:nvPicPr>
          <p:cNvPr id="35842" name="Picture 2" descr="http://bi.gazeta.pl/im/6/10663/z10663496Q.jpg"/>
          <p:cNvPicPr>
            <a:picLocks noChangeAspect="1" noChangeArrowheads="1"/>
          </p:cNvPicPr>
          <p:nvPr/>
        </p:nvPicPr>
        <p:blipFill>
          <a:blip r:embed="rId2" cstate="print"/>
          <a:srcRect/>
          <a:stretch>
            <a:fillRect/>
          </a:stretch>
        </p:blipFill>
        <p:spPr bwMode="auto">
          <a:xfrm>
            <a:off x="0" y="3861048"/>
            <a:ext cx="4788024" cy="2016224"/>
          </a:xfrm>
          <a:prstGeom prst="rect">
            <a:avLst/>
          </a:prstGeom>
          <a:noFill/>
        </p:spPr>
      </p:pic>
      <p:pic>
        <p:nvPicPr>
          <p:cNvPr id="35844" name="Picture 4" descr="http://beaver.blox.pl/resource/stihl_bober.jpg"/>
          <p:cNvPicPr>
            <a:picLocks noChangeAspect="1" noChangeArrowheads="1"/>
          </p:cNvPicPr>
          <p:nvPr/>
        </p:nvPicPr>
        <p:blipFill>
          <a:blip r:embed="rId3" cstate="print"/>
          <a:srcRect/>
          <a:stretch>
            <a:fillRect/>
          </a:stretch>
        </p:blipFill>
        <p:spPr bwMode="auto">
          <a:xfrm>
            <a:off x="4644008" y="3861048"/>
            <a:ext cx="4499992" cy="2016224"/>
          </a:xfrm>
          <a:prstGeom prst="rect">
            <a:avLst/>
          </a:prstGeom>
          <a:noFill/>
        </p:spPr>
      </p:pic>
    </p:spTree>
    <p:extLst>
      <p:ext uri="{BB962C8B-B14F-4D97-AF65-F5344CB8AC3E}">
        <p14:creationId xmlns:p14="http://schemas.microsoft.com/office/powerpoint/2010/main" xmlns="" val="227987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084168" y="5373216"/>
            <a:ext cx="2581672" cy="1143000"/>
          </a:xfrm>
        </p:spPr>
        <p:txBody>
          <a:bodyPr/>
          <a:lstStyle/>
          <a:p>
            <a:pPr>
              <a:buNone/>
            </a:pPr>
            <a:r>
              <a:rPr lang="pl-PL" dirty="0" smtClean="0"/>
              <a:t>Poland</a:t>
            </a:r>
            <a:br>
              <a:rPr lang="pl-PL" dirty="0" smtClean="0"/>
            </a:br>
            <a:endParaRPr lang="pl-PL" dirty="0"/>
          </a:p>
        </p:txBody>
      </p:sp>
      <p:pic>
        <p:nvPicPr>
          <p:cNvPr id="3" name="Symbol zastępczy zawartości 6" descr="europe-map.gif"/>
          <p:cNvPicPr>
            <a:picLocks noChangeAspect="1"/>
          </p:cNvPicPr>
          <p:nvPr/>
        </p:nvPicPr>
        <p:blipFill>
          <a:blip r:embed="rId2" cstate="print"/>
          <a:stretch>
            <a:fillRect/>
          </a:stretch>
        </p:blipFill>
        <p:spPr>
          <a:xfrm>
            <a:off x="3779912" y="620688"/>
            <a:ext cx="4767336" cy="4536504"/>
          </a:xfrm>
          <a:prstGeom prst="rect">
            <a:avLst/>
          </a:prstGeom>
          <a:ln>
            <a:noFill/>
          </a:ln>
          <a:effectLst>
            <a:outerShdw blurRad="292100" dist="139700" dir="2700000" algn="tl" rotWithShape="0">
              <a:srgbClr val="333333">
                <a:alpha val="65000"/>
              </a:srgbClr>
            </a:outerShdw>
          </a:effectLst>
        </p:spPr>
      </p:pic>
      <p:sp>
        <p:nvSpPr>
          <p:cNvPr id="4" name="pole tekstowe 3"/>
          <p:cNvSpPr txBox="1"/>
          <p:nvPr/>
        </p:nvSpPr>
        <p:spPr>
          <a:xfrm>
            <a:off x="251520" y="1052736"/>
            <a:ext cx="3312368" cy="4524315"/>
          </a:xfrm>
          <a:prstGeom prst="rect">
            <a:avLst/>
          </a:prstGeom>
          <a:noFill/>
        </p:spPr>
        <p:txBody>
          <a:bodyPr wrap="square" rtlCol="0">
            <a:spAutoFit/>
          </a:bodyPr>
          <a:lstStyle/>
          <a:p>
            <a:pPr algn="ctr"/>
            <a:r>
              <a:rPr lang="en-US" sz="2400" dirty="0" smtClean="0">
                <a:latin typeface="Calibri" pitchFamily="34" charset="0"/>
              </a:rPr>
              <a:t>Poland (</a:t>
            </a:r>
            <a:r>
              <a:rPr lang="en-US" sz="2400" dirty="0" err="1" smtClean="0">
                <a:latin typeface="Calibri" pitchFamily="34" charset="0"/>
              </a:rPr>
              <a:t>Polska</a:t>
            </a:r>
            <a:r>
              <a:rPr lang="en-US" sz="2400" dirty="0" smtClean="0">
                <a:latin typeface="Calibri" pitchFamily="34" charset="0"/>
              </a:rPr>
              <a:t>), officially the Republic of Poland , is a country in Central Europe, bordered by Germany to the west; the Czech Republic and Slovakia to the south; Ukraine, Belarus to the east; and the Baltic Sea and Kaliningrad Oblast, a Russian exclave, and Lithuania to the north.</a:t>
            </a:r>
            <a:endParaRPr lang="pl-PL"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ymbol zastępczy zawartości 2"/>
          <p:cNvSpPr>
            <a:spLocks noGrp="1"/>
          </p:cNvSpPr>
          <p:nvPr>
            <p:ph sz="quarter" idx="13"/>
          </p:nvPr>
        </p:nvSpPr>
        <p:spPr>
          <a:xfrm>
            <a:off x="467544" y="188640"/>
            <a:ext cx="7992888" cy="3528392"/>
          </a:xfrm>
        </p:spPr>
        <p:txBody>
          <a:bodyPr>
            <a:normAutofit fontScale="85000" lnSpcReduction="20000"/>
          </a:bodyPr>
          <a:lstStyle/>
          <a:p>
            <a:pPr marL="45720" indent="0" algn="ctr">
              <a:buNone/>
            </a:pPr>
            <a:r>
              <a:rPr lang="en-US" sz="2400" b="1" dirty="0" smtClean="0"/>
              <a:t>-Beavers have poor eyesight, but are equipped with strong senses of hearing, smell and touch </a:t>
            </a:r>
            <a:br>
              <a:rPr lang="en-US" sz="2400" b="1" dirty="0" smtClean="0"/>
            </a:br>
            <a:r>
              <a:rPr lang="en-US" sz="2400" b="1" dirty="0" smtClean="0"/>
              <a:t>-Beavers have sharp teeth which continue to grow throughout their lifetimes. </a:t>
            </a:r>
            <a:br>
              <a:rPr lang="en-US" sz="2400" b="1" dirty="0" smtClean="0"/>
            </a:br>
            <a:r>
              <a:rPr lang="en-US" sz="2400" b="1" dirty="0" smtClean="0"/>
              <a:t>-Beavers can stay underwater for up to 15 minutes.</a:t>
            </a:r>
            <a:br>
              <a:rPr lang="en-US" sz="2400" b="1" dirty="0" smtClean="0"/>
            </a:br>
            <a:r>
              <a:rPr lang="en-US" sz="2400" b="1" dirty="0" smtClean="0"/>
              <a:t>-Beavers move slowly on land but are good swimmers and can swim up to 5 mph. </a:t>
            </a:r>
            <a:br>
              <a:rPr lang="en-US" sz="2400" b="1" dirty="0" smtClean="0"/>
            </a:br>
            <a:r>
              <a:rPr lang="en-US" sz="2400" b="1" dirty="0" smtClean="0"/>
              <a:t>-Female beavers are larger than male beavers of the same age. </a:t>
            </a:r>
            <a:br>
              <a:rPr lang="en-US" sz="2400" b="1" dirty="0" smtClean="0"/>
            </a:br>
            <a:r>
              <a:rPr lang="en-US" sz="2400" b="1" dirty="0" smtClean="0"/>
              <a:t>-Beavers are monogamous </a:t>
            </a:r>
            <a:br>
              <a:rPr lang="en-US" sz="2400" b="1" dirty="0" smtClean="0"/>
            </a:br>
            <a:r>
              <a:rPr lang="en-US" sz="2400" b="1" dirty="0" smtClean="0"/>
              <a:t>-Beavers are nocturnal creatures and work at night. </a:t>
            </a:r>
            <a:br>
              <a:rPr lang="en-US" sz="2400" b="1" dirty="0" smtClean="0"/>
            </a:br>
            <a:r>
              <a:rPr lang="en-US" sz="2400" b="1" dirty="0" smtClean="0"/>
              <a:t>-Beavers are second only to humans, in their extraordinary ability to influence and change their environment. . </a:t>
            </a:r>
            <a:r>
              <a:rPr lang="pl-PL" sz="2000" b="1" dirty="0" smtClean="0"/>
              <a:t/>
            </a:r>
            <a:br>
              <a:rPr lang="pl-PL" sz="2000" b="1" dirty="0" smtClean="0"/>
            </a:br>
            <a:endParaRPr lang="pl-PL" sz="2000" b="1" dirty="0"/>
          </a:p>
        </p:txBody>
      </p:sp>
      <p:pic>
        <p:nvPicPr>
          <p:cNvPr id="4" name="Obraz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3568" y="3356992"/>
            <a:ext cx="7704856" cy="3220946"/>
          </a:xfrm>
          <a:prstGeom prst="rect">
            <a:avLst/>
          </a:prstGeom>
        </p:spPr>
      </p:pic>
    </p:spTree>
    <p:extLst>
      <p:ext uri="{BB962C8B-B14F-4D97-AF65-F5344CB8AC3E}">
        <p14:creationId xmlns:p14="http://schemas.microsoft.com/office/powerpoint/2010/main" xmlns="" val="281393622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ytuł 1"/>
          <p:cNvSpPr>
            <a:spLocks noGrp="1"/>
          </p:cNvSpPr>
          <p:nvPr>
            <p:ph type="title"/>
          </p:nvPr>
        </p:nvSpPr>
        <p:spPr>
          <a:xfrm>
            <a:off x="1403648" y="188640"/>
            <a:ext cx="6336703" cy="1152128"/>
          </a:xfrm>
        </p:spPr>
        <p:txBody>
          <a:bodyPr/>
          <a:lstStyle/>
          <a:p>
            <a:pPr marL="0" indent="0" algn="ctr">
              <a:buNone/>
            </a:pPr>
            <a:r>
              <a:rPr lang="pl-PL" dirty="0" err="1" smtClean="0"/>
              <a:t>Deer</a:t>
            </a:r>
            <a:endParaRPr lang="pl-PL" dirty="0"/>
          </a:p>
        </p:txBody>
      </p:sp>
      <p:graphicFrame>
        <p:nvGraphicFramePr>
          <p:cNvPr id="4" name="Symbol zastępczy zawartości 3"/>
          <p:cNvGraphicFramePr>
            <a:graphicFrameLocks noGrp="1"/>
          </p:cNvGraphicFramePr>
          <p:nvPr>
            <p:ph sz="quarter" idx="13"/>
            <p:extLst>
              <p:ext uri="{D42A27DB-BD31-4B8C-83A1-F6EECF244321}">
                <p14:modId xmlns:p14="http://schemas.microsoft.com/office/powerpoint/2010/main" xmlns="" val="3439701753"/>
              </p:ext>
            </p:extLst>
          </p:nvPr>
        </p:nvGraphicFramePr>
        <p:xfrm>
          <a:off x="467544" y="1628800"/>
          <a:ext cx="6336704" cy="3566160"/>
        </p:xfrm>
        <a:graphic>
          <a:graphicData uri="http://schemas.openxmlformats.org/drawingml/2006/table">
            <a:tbl>
              <a:tblPr/>
              <a:tblGrid>
                <a:gridCol w="6336704"/>
              </a:tblGrid>
              <a:tr h="2520280">
                <a:tc>
                  <a:txBody>
                    <a:bodyPr/>
                    <a:lstStyle/>
                    <a:p>
                      <a:pPr algn="l"/>
                      <a:r>
                        <a:rPr lang="en-US" sz="1800" b="1" kern="1200" dirty="0" smtClean="0">
                          <a:solidFill>
                            <a:schemeClr val="tx1"/>
                          </a:solidFill>
                          <a:latin typeface="+mn-lt"/>
                          <a:ea typeface="+mn-ea"/>
                          <a:cs typeface="+mn-cs"/>
                        </a:rPr>
                        <a:t>The whitetail deer is one of the best known and easily recognized large mammals and can be found around the world. </a:t>
                      </a:r>
                      <a:endParaRPr lang="pl-PL" sz="1800" b="1" kern="1200" dirty="0" smtClean="0">
                        <a:solidFill>
                          <a:schemeClr val="tx1"/>
                        </a:solidFill>
                        <a:latin typeface="+mn-lt"/>
                        <a:ea typeface="+mn-ea"/>
                        <a:cs typeface="+mn-cs"/>
                      </a:endParaRPr>
                    </a:p>
                    <a:p>
                      <a:pPr algn="l"/>
                      <a:endParaRPr lang="pl-PL" sz="1800" b="1" kern="1200" dirty="0" smtClean="0">
                        <a:solidFill>
                          <a:schemeClr val="tx1"/>
                        </a:solidFill>
                        <a:latin typeface="+mn-lt"/>
                        <a:ea typeface="+mn-ea"/>
                        <a:cs typeface="+mn-cs"/>
                      </a:endParaRPr>
                    </a:p>
                    <a:p>
                      <a:pPr algn="l"/>
                      <a:r>
                        <a:rPr lang="en-US" sz="1800" b="1" kern="1200" dirty="0" smtClean="0">
                          <a:solidFill>
                            <a:schemeClr val="tx1"/>
                          </a:solidFill>
                          <a:latin typeface="+mn-lt"/>
                          <a:ea typeface="+mn-ea"/>
                          <a:cs typeface="+mn-cs"/>
                        </a:rPr>
                        <a:t>You can see them walking </a:t>
                      </a:r>
                      <a:br>
                        <a:rPr lang="en-US" sz="1800" b="1" kern="1200" dirty="0" smtClean="0">
                          <a:solidFill>
                            <a:schemeClr val="tx1"/>
                          </a:solidFill>
                          <a:latin typeface="+mn-lt"/>
                          <a:ea typeface="+mn-ea"/>
                          <a:cs typeface="+mn-cs"/>
                        </a:rPr>
                      </a:br>
                      <a:r>
                        <a:rPr lang="en-US" sz="1800" b="1" kern="1200" dirty="0" smtClean="0">
                          <a:solidFill>
                            <a:schemeClr val="tx1"/>
                          </a:solidFill>
                          <a:latin typeface="+mn-lt"/>
                          <a:ea typeface="+mn-ea"/>
                          <a:cs typeface="+mn-cs"/>
                        </a:rPr>
                        <a:t>through town, grazing in the fields </a:t>
                      </a:r>
                      <a:br>
                        <a:rPr lang="en-US" sz="1800" b="1" kern="1200" dirty="0" smtClean="0">
                          <a:solidFill>
                            <a:schemeClr val="tx1"/>
                          </a:solidFill>
                          <a:latin typeface="+mn-lt"/>
                          <a:ea typeface="+mn-ea"/>
                          <a:cs typeface="+mn-cs"/>
                        </a:rPr>
                      </a:br>
                      <a:r>
                        <a:rPr lang="en-US" sz="1800" b="1" kern="1200" dirty="0" smtClean="0">
                          <a:solidFill>
                            <a:schemeClr val="tx1"/>
                          </a:solidFill>
                          <a:latin typeface="+mn-lt"/>
                          <a:ea typeface="+mn-ea"/>
                          <a:cs typeface="+mn-cs"/>
                        </a:rPr>
                        <a:t>or rotting on the side of the road.</a:t>
                      </a:r>
                      <a:br>
                        <a:rPr lang="en-US" sz="1800" b="1" kern="1200" dirty="0" smtClean="0">
                          <a:solidFill>
                            <a:schemeClr val="tx1"/>
                          </a:solidFill>
                          <a:latin typeface="+mn-lt"/>
                          <a:ea typeface="+mn-ea"/>
                          <a:cs typeface="+mn-cs"/>
                        </a:rPr>
                      </a:br>
                      <a:r>
                        <a:rPr lang="en-US" sz="1800" b="1" kern="1200" dirty="0" smtClean="0">
                          <a:solidFill>
                            <a:schemeClr val="tx1"/>
                          </a:solidFill>
                          <a:latin typeface="+mn-lt"/>
                          <a:ea typeface="+mn-ea"/>
                          <a:cs typeface="+mn-cs"/>
                        </a:rPr>
                        <a:t> There are about 100 types of </a:t>
                      </a:r>
                      <a:br>
                        <a:rPr lang="en-US" sz="1800" b="1" kern="1200" dirty="0" smtClean="0">
                          <a:solidFill>
                            <a:schemeClr val="tx1"/>
                          </a:solidFill>
                          <a:latin typeface="+mn-lt"/>
                          <a:ea typeface="+mn-ea"/>
                          <a:cs typeface="+mn-cs"/>
                        </a:rPr>
                      </a:br>
                      <a:r>
                        <a:rPr lang="en-US" sz="1800" b="1" kern="1200" dirty="0" smtClean="0">
                          <a:solidFill>
                            <a:schemeClr val="tx1"/>
                          </a:solidFill>
                          <a:latin typeface="+mn-lt"/>
                          <a:ea typeface="+mn-ea"/>
                          <a:cs typeface="+mn-cs"/>
                        </a:rPr>
                        <a:t>deer (30 recognized), </a:t>
                      </a:r>
                      <a:br>
                        <a:rPr lang="en-US" sz="1800" b="1" kern="1200" dirty="0" smtClean="0">
                          <a:solidFill>
                            <a:schemeClr val="tx1"/>
                          </a:solidFill>
                          <a:latin typeface="+mn-lt"/>
                          <a:ea typeface="+mn-ea"/>
                          <a:cs typeface="+mn-cs"/>
                        </a:rPr>
                      </a:br>
                      <a:r>
                        <a:rPr lang="en-US" sz="1800" b="1" kern="1200" dirty="0" smtClean="0">
                          <a:solidFill>
                            <a:schemeClr val="tx1"/>
                          </a:solidFill>
                          <a:latin typeface="+mn-lt"/>
                          <a:ea typeface="+mn-ea"/>
                          <a:cs typeface="+mn-cs"/>
                        </a:rPr>
                        <a:t>all of which have many</a:t>
                      </a:r>
                      <a:br>
                        <a:rPr lang="en-US" sz="1800" b="1" kern="1200" dirty="0" smtClean="0">
                          <a:solidFill>
                            <a:schemeClr val="tx1"/>
                          </a:solidFill>
                          <a:latin typeface="+mn-lt"/>
                          <a:ea typeface="+mn-ea"/>
                          <a:cs typeface="+mn-cs"/>
                        </a:rPr>
                      </a:br>
                      <a:r>
                        <a:rPr lang="en-US" sz="1800" b="1" kern="1200" dirty="0" smtClean="0">
                          <a:solidFill>
                            <a:schemeClr val="tx1"/>
                          </a:solidFill>
                          <a:latin typeface="+mn-lt"/>
                          <a:ea typeface="+mn-ea"/>
                          <a:cs typeface="+mn-cs"/>
                        </a:rPr>
                        <a:t>characteristics in common </a:t>
                      </a:r>
                      <a:br>
                        <a:rPr lang="en-US" sz="1800" b="1" kern="1200" dirty="0" smtClean="0">
                          <a:solidFill>
                            <a:schemeClr val="tx1"/>
                          </a:solidFill>
                          <a:latin typeface="+mn-lt"/>
                          <a:ea typeface="+mn-ea"/>
                          <a:cs typeface="+mn-cs"/>
                        </a:rPr>
                      </a:br>
                      <a:r>
                        <a:rPr lang="en-US" sz="1800" b="1" kern="1200" dirty="0" smtClean="0">
                          <a:solidFill>
                            <a:schemeClr val="tx1"/>
                          </a:solidFill>
                          <a:latin typeface="+mn-lt"/>
                          <a:ea typeface="+mn-ea"/>
                          <a:cs typeface="+mn-cs"/>
                        </a:rPr>
                        <a:t>and in Poland there are about </a:t>
                      </a:r>
                      <a:br>
                        <a:rPr lang="en-US" sz="1800" b="1" kern="1200" dirty="0" smtClean="0">
                          <a:solidFill>
                            <a:schemeClr val="tx1"/>
                          </a:solidFill>
                          <a:latin typeface="+mn-lt"/>
                          <a:ea typeface="+mn-ea"/>
                          <a:cs typeface="+mn-cs"/>
                        </a:rPr>
                      </a:br>
                      <a:r>
                        <a:rPr lang="en-US" sz="1800" b="1" kern="1200" dirty="0" smtClean="0">
                          <a:solidFill>
                            <a:schemeClr val="tx1"/>
                          </a:solidFill>
                          <a:latin typeface="+mn-lt"/>
                          <a:ea typeface="+mn-ea"/>
                          <a:cs typeface="+mn-cs"/>
                        </a:rPr>
                        <a:t>28 types of deer. </a:t>
                      </a:r>
                      <a:endParaRPr lang="pl-PL" sz="1800" b="0" i="0" kern="1200" baseline="0" dirty="0" smtClean="0">
                        <a:solidFill>
                          <a:schemeClr val="tx1"/>
                        </a:solidFill>
                        <a:effectLst/>
                        <a:latin typeface="+mn-lt"/>
                        <a:ea typeface="+mn-ea"/>
                        <a:cs typeface="+mn-cs"/>
                      </a:endParaRPr>
                    </a:p>
                  </a:txBody>
                  <a:tcPr marL="0" marR="0" marT="0" marB="0" anchor="ctr">
                    <a:lnL>
                      <a:noFill/>
                    </a:lnL>
                    <a:lnR>
                      <a:noFill/>
                    </a:lnR>
                    <a:lnT>
                      <a:noFill/>
                    </a:lnT>
                    <a:lnB>
                      <a:noFill/>
                    </a:lnB>
                  </a:tcPr>
                </a:tc>
              </a:tr>
            </a:tbl>
          </a:graphicData>
        </a:graphic>
      </p:graphicFrame>
      <p:pic>
        <p:nvPicPr>
          <p:cNvPr id="6" name="Obraz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283968" y="3140968"/>
            <a:ext cx="4584509" cy="3438382"/>
          </a:xfrm>
          <a:prstGeom prst="rect">
            <a:avLst/>
          </a:prstGeom>
        </p:spPr>
      </p:pic>
    </p:spTree>
    <p:extLst>
      <p:ext uri="{BB962C8B-B14F-4D97-AF65-F5344CB8AC3E}">
        <p14:creationId xmlns:p14="http://schemas.microsoft.com/office/powerpoint/2010/main" xmlns="" val="2527369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491880" y="188640"/>
            <a:ext cx="2005608" cy="1143000"/>
          </a:xfrm>
        </p:spPr>
        <p:txBody>
          <a:bodyPr/>
          <a:lstStyle/>
          <a:p>
            <a:pPr>
              <a:buNone/>
            </a:pPr>
            <a:r>
              <a:rPr lang="pl-PL" dirty="0" err="1" smtClean="0"/>
              <a:t>Deer</a:t>
            </a:r>
            <a:endParaRPr lang="pl-PL" dirty="0"/>
          </a:p>
        </p:txBody>
      </p:sp>
      <p:sp>
        <p:nvSpPr>
          <p:cNvPr id="3" name="pole tekstowe 2"/>
          <p:cNvSpPr txBox="1"/>
          <p:nvPr/>
        </p:nvSpPr>
        <p:spPr>
          <a:xfrm>
            <a:off x="467544" y="1052736"/>
            <a:ext cx="8352928" cy="984885"/>
          </a:xfrm>
          <a:prstGeom prst="rect">
            <a:avLst/>
          </a:prstGeom>
          <a:noFill/>
        </p:spPr>
        <p:txBody>
          <a:bodyPr wrap="square" rtlCol="0">
            <a:spAutoFit/>
          </a:bodyPr>
          <a:lstStyle/>
          <a:p>
            <a:pPr algn="ctr"/>
            <a:r>
              <a:rPr lang="en-US" sz="2000" b="1" dirty="0" smtClean="0"/>
              <a:t>The whitetail deer is one of the best known and easily recognized large mammals and can be found around the world. </a:t>
            </a:r>
            <a:endParaRPr lang="pl-PL" sz="2000" b="1" dirty="0" smtClean="0"/>
          </a:p>
          <a:p>
            <a:endParaRPr lang="pl-PL" dirty="0"/>
          </a:p>
        </p:txBody>
      </p:sp>
      <p:sp>
        <p:nvSpPr>
          <p:cNvPr id="4" name="pole tekstowe 3"/>
          <p:cNvSpPr txBox="1"/>
          <p:nvPr/>
        </p:nvSpPr>
        <p:spPr>
          <a:xfrm>
            <a:off x="395536" y="5085184"/>
            <a:ext cx="8424936" cy="1600438"/>
          </a:xfrm>
          <a:prstGeom prst="rect">
            <a:avLst/>
          </a:prstGeom>
          <a:noFill/>
        </p:spPr>
        <p:txBody>
          <a:bodyPr wrap="square" rtlCol="0">
            <a:spAutoFit/>
          </a:bodyPr>
          <a:lstStyle/>
          <a:p>
            <a:pPr algn="ctr"/>
            <a:r>
              <a:rPr lang="en-US" sz="2000" b="1" dirty="0" smtClean="0"/>
              <a:t>You can see them walking</a:t>
            </a:r>
            <a:r>
              <a:rPr lang="pl-PL" sz="2000" b="1" dirty="0" smtClean="0"/>
              <a:t> </a:t>
            </a:r>
            <a:r>
              <a:rPr lang="en-US" sz="2000" b="1" dirty="0" smtClean="0"/>
              <a:t>through town, grazing in the fields or</a:t>
            </a:r>
            <a:r>
              <a:rPr lang="pl-PL" sz="2000" b="1" dirty="0" smtClean="0"/>
              <a:t> </a:t>
            </a:r>
            <a:r>
              <a:rPr lang="en-US" sz="2000" b="1" dirty="0" smtClean="0"/>
              <a:t>rotting on</a:t>
            </a:r>
            <a:r>
              <a:rPr lang="pl-PL" sz="2000" b="1" dirty="0" smtClean="0"/>
              <a:t> </a:t>
            </a:r>
            <a:r>
              <a:rPr lang="en-US" sz="2000" b="1" dirty="0" smtClean="0"/>
              <a:t>the side of the road.</a:t>
            </a:r>
            <a:r>
              <a:rPr lang="pl-PL" sz="2000" b="1" dirty="0" smtClean="0"/>
              <a:t> </a:t>
            </a:r>
            <a:r>
              <a:rPr lang="en-US" sz="2000" b="1" dirty="0" smtClean="0"/>
              <a:t>There are about 100 types of deer</a:t>
            </a:r>
            <a:r>
              <a:rPr lang="pl-PL" sz="2000" b="1" dirty="0" smtClean="0"/>
              <a:t> </a:t>
            </a:r>
            <a:r>
              <a:rPr lang="en-US" sz="2000" b="1" dirty="0" smtClean="0"/>
              <a:t>(30 recognized), </a:t>
            </a:r>
            <a:r>
              <a:rPr lang="pl-PL" sz="2000" b="1" dirty="0" smtClean="0"/>
              <a:t> </a:t>
            </a:r>
            <a:r>
              <a:rPr lang="en-US" sz="2000" b="1" dirty="0" smtClean="0"/>
              <a:t>all of which have many</a:t>
            </a:r>
            <a:r>
              <a:rPr lang="pl-PL" sz="2000" b="1" dirty="0" smtClean="0"/>
              <a:t> </a:t>
            </a:r>
            <a:r>
              <a:rPr lang="en-US" sz="2000" b="1" dirty="0" smtClean="0"/>
              <a:t>characteristics in common </a:t>
            </a:r>
            <a:r>
              <a:rPr lang="pl-PL" sz="2000" b="1" dirty="0" smtClean="0"/>
              <a:t> </a:t>
            </a:r>
            <a:br>
              <a:rPr lang="pl-PL" sz="2000" b="1" dirty="0" smtClean="0"/>
            </a:br>
            <a:r>
              <a:rPr lang="en-US" sz="2000" b="1" dirty="0" smtClean="0"/>
              <a:t>and in Poland there are</a:t>
            </a:r>
            <a:r>
              <a:rPr lang="pl-PL" sz="2000" b="1" dirty="0" smtClean="0"/>
              <a:t> </a:t>
            </a:r>
            <a:r>
              <a:rPr lang="en-US" sz="2000" b="1" dirty="0" smtClean="0"/>
              <a:t>about 28 types of deer. </a:t>
            </a:r>
            <a:endParaRPr lang="pl-PL" sz="2000" dirty="0" smtClean="0"/>
          </a:p>
          <a:p>
            <a:endParaRPr lang="pl-PL" dirty="0"/>
          </a:p>
        </p:txBody>
      </p:sp>
      <p:pic>
        <p:nvPicPr>
          <p:cNvPr id="60418" name="Picture 2" descr="http://www.forum.polskigonczy.avx.pl/files/jele_europejski_956.jpg"/>
          <p:cNvPicPr>
            <a:picLocks noChangeAspect="1" noChangeArrowheads="1"/>
          </p:cNvPicPr>
          <p:nvPr/>
        </p:nvPicPr>
        <p:blipFill>
          <a:blip r:embed="rId2" cstate="print"/>
          <a:srcRect/>
          <a:stretch>
            <a:fillRect/>
          </a:stretch>
        </p:blipFill>
        <p:spPr bwMode="auto">
          <a:xfrm>
            <a:off x="827584" y="1844824"/>
            <a:ext cx="7704856" cy="3168352"/>
          </a:xfrm>
          <a:prstGeom prst="rect">
            <a:avLst/>
          </a:prstGeom>
          <a:noFill/>
        </p:spPr>
      </p:pic>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95936" y="0"/>
            <a:ext cx="1789584" cy="1143000"/>
          </a:xfrm>
        </p:spPr>
        <p:txBody>
          <a:bodyPr/>
          <a:lstStyle/>
          <a:p>
            <a:pPr>
              <a:buNone/>
            </a:pPr>
            <a:r>
              <a:rPr lang="pl-PL" dirty="0" err="1" smtClean="0"/>
              <a:t>Facts</a:t>
            </a:r>
            <a:endParaRPr lang="pl-PL" dirty="0"/>
          </a:p>
        </p:txBody>
      </p:sp>
      <p:sp>
        <p:nvSpPr>
          <p:cNvPr id="3" name="pole tekstowe 2"/>
          <p:cNvSpPr txBox="1"/>
          <p:nvPr/>
        </p:nvSpPr>
        <p:spPr>
          <a:xfrm>
            <a:off x="395536" y="1052736"/>
            <a:ext cx="7848872" cy="5355312"/>
          </a:xfrm>
          <a:prstGeom prst="rect">
            <a:avLst/>
          </a:prstGeom>
          <a:noFill/>
        </p:spPr>
        <p:txBody>
          <a:bodyPr wrap="square" rtlCol="0">
            <a:spAutoFit/>
          </a:bodyPr>
          <a:lstStyle/>
          <a:p>
            <a:pPr algn="ctr" hangingPunct="0"/>
            <a:r>
              <a:rPr lang="en-US" b="1" dirty="0" smtClean="0"/>
              <a:t>Male deer may be called buck, bulls, stags, or harts</a:t>
            </a:r>
            <a:r>
              <a:rPr lang="pl-PL" b="1" dirty="0" smtClean="0"/>
              <a:t>.</a:t>
            </a:r>
            <a:endParaRPr lang="pl-PL" dirty="0" smtClean="0"/>
          </a:p>
          <a:p>
            <a:pPr algn="ctr" hangingPunct="0"/>
            <a:r>
              <a:rPr lang="en-US" dirty="0" smtClean="0"/>
              <a:t>	</a:t>
            </a:r>
            <a:r>
              <a:rPr lang="en-US" b="1" dirty="0" smtClean="0"/>
              <a:t>Female deer may be called does, cows, or hinds</a:t>
            </a:r>
            <a:r>
              <a:rPr lang="pl-PL" b="1" dirty="0" smtClean="0"/>
              <a:t>.</a:t>
            </a:r>
            <a:endParaRPr lang="pl-PL" dirty="0" smtClean="0"/>
          </a:p>
          <a:p>
            <a:pPr algn="ctr" hangingPunct="0"/>
            <a:r>
              <a:rPr lang="en-US" dirty="0" smtClean="0"/>
              <a:t>	</a:t>
            </a:r>
            <a:r>
              <a:rPr lang="en-US" b="1" dirty="0" smtClean="0"/>
              <a:t>Young deer are know as fawns or </a:t>
            </a:r>
            <a:r>
              <a:rPr lang="en-US" b="1" dirty="0" err="1" smtClean="0"/>
              <a:t>calfs</a:t>
            </a:r>
            <a:r>
              <a:rPr lang="en-US" b="1" dirty="0" smtClean="0"/>
              <a:t> </a:t>
            </a:r>
            <a:r>
              <a:rPr lang="pl-PL" dirty="0" smtClean="0"/>
              <a:t>.</a:t>
            </a:r>
            <a:br>
              <a:rPr lang="pl-PL" dirty="0" smtClean="0"/>
            </a:br>
            <a:r>
              <a:rPr lang="en-US" dirty="0" smtClean="0"/>
              <a:t>	</a:t>
            </a:r>
            <a:r>
              <a:rPr lang="en-US" b="1" dirty="0" smtClean="0"/>
              <a:t>Deer are ruminants, also know as cud chewers</a:t>
            </a:r>
            <a:endParaRPr lang="pl-PL" dirty="0" smtClean="0"/>
          </a:p>
          <a:p>
            <a:pPr algn="ctr" hangingPunct="0"/>
            <a:r>
              <a:rPr lang="en-US" dirty="0" smtClean="0"/>
              <a:t>	</a:t>
            </a:r>
            <a:endParaRPr lang="pl-PL" b="1" dirty="0" smtClean="0"/>
          </a:p>
          <a:p>
            <a:pPr algn="ctr" hangingPunct="0"/>
            <a:endParaRPr lang="pl-PL" b="1" dirty="0" smtClean="0"/>
          </a:p>
          <a:p>
            <a:pPr algn="ctr" hangingPunct="0"/>
            <a:endParaRPr lang="pl-PL" b="1" dirty="0" smtClean="0"/>
          </a:p>
          <a:p>
            <a:pPr algn="ctr" hangingPunct="0"/>
            <a:endParaRPr lang="pl-PL" b="1" dirty="0" smtClean="0"/>
          </a:p>
          <a:p>
            <a:pPr algn="ctr" hangingPunct="0"/>
            <a:endParaRPr lang="pl-PL" b="1" dirty="0" smtClean="0"/>
          </a:p>
          <a:p>
            <a:pPr algn="ctr" hangingPunct="0"/>
            <a:endParaRPr lang="pl-PL" dirty="0" smtClean="0"/>
          </a:p>
          <a:p>
            <a:pPr algn="ctr" hangingPunct="0"/>
            <a:endParaRPr lang="pl-PL" dirty="0" smtClean="0"/>
          </a:p>
          <a:p>
            <a:pPr algn="ctr" hangingPunct="0"/>
            <a:endParaRPr lang="pl-PL" dirty="0" smtClean="0"/>
          </a:p>
          <a:p>
            <a:pPr algn="ctr" hangingPunct="0"/>
            <a:endParaRPr lang="pl-PL" dirty="0" smtClean="0"/>
          </a:p>
          <a:p>
            <a:pPr algn="ctr" hangingPunct="0"/>
            <a:endParaRPr lang="pl-PL" dirty="0" smtClean="0"/>
          </a:p>
          <a:p>
            <a:pPr algn="ctr" hangingPunct="0"/>
            <a:r>
              <a:rPr lang="en-US" dirty="0" smtClean="0"/>
              <a:t>	</a:t>
            </a:r>
            <a:r>
              <a:rPr lang="en-US" b="1" dirty="0" smtClean="0"/>
              <a:t>Top running speed of a whitetail (40 mph)</a:t>
            </a:r>
            <a:endParaRPr lang="pl-PL" dirty="0" smtClean="0"/>
          </a:p>
          <a:p>
            <a:pPr algn="ctr" hangingPunct="0"/>
            <a:r>
              <a:rPr lang="en-US" dirty="0" smtClean="0"/>
              <a:t>	</a:t>
            </a:r>
            <a:r>
              <a:rPr lang="en-US" b="1" dirty="0" smtClean="0"/>
              <a:t>Top swimming speed of a whitetail (13 mph)</a:t>
            </a:r>
            <a:endParaRPr lang="pl-PL" dirty="0" smtClean="0"/>
          </a:p>
          <a:p>
            <a:pPr algn="ctr" hangingPunct="0"/>
            <a:r>
              <a:rPr lang="en-US" dirty="0" smtClean="0"/>
              <a:t>	</a:t>
            </a:r>
            <a:r>
              <a:rPr lang="en-US" b="1" dirty="0" smtClean="0"/>
              <a:t>Average tail length of a whitetail (10.6 inches)</a:t>
            </a:r>
            <a:endParaRPr lang="pl-PL" dirty="0" smtClean="0"/>
          </a:p>
          <a:p>
            <a:pPr algn="ctr" hangingPunct="0"/>
            <a:r>
              <a:rPr lang="en-US" dirty="0" smtClean="0"/>
              <a:t>	</a:t>
            </a:r>
            <a:r>
              <a:rPr lang="en-US" b="1" dirty="0" smtClean="0"/>
              <a:t>Average number of pounds of vegetation a whitetail will consume in a single day (7)</a:t>
            </a:r>
            <a:endParaRPr lang="pl-PL" dirty="0" smtClean="0"/>
          </a:p>
        </p:txBody>
      </p:sp>
      <p:pic>
        <p:nvPicPr>
          <p:cNvPr id="61442" name="Picture 2" descr="http://www.fotoz.pl/zdjecia/2009_10/large/jelen_img_8636_47c1ijkdxx.jpg"/>
          <p:cNvPicPr>
            <a:picLocks noChangeAspect="1" noChangeArrowheads="1"/>
          </p:cNvPicPr>
          <p:nvPr/>
        </p:nvPicPr>
        <p:blipFill>
          <a:blip r:embed="rId2" cstate="print"/>
          <a:srcRect/>
          <a:stretch>
            <a:fillRect/>
          </a:stretch>
        </p:blipFill>
        <p:spPr bwMode="auto">
          <a:xfrm>
            <a:off x="1043608" y="2348880"/>
            <a:ext cx="7056784" cy="2494963"/>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11760" y="5373216"/>
            <a:ext cx="6512511" cy="1143000"/>
          </a:xfrm>
        </p:spPr>
        <p:txBody>
          <a:bodyPr/>
          <a:lstStyle/>
          <a:p>
            <a:pPr>
              <a:buNone/>
            </a:pPr>
            <a:r>
              <a:rPr lang="pl-PL" dirty="0" err="1" smtClean="0"/>
              <a:t>Butterflies</a:t>
            </a:r>
            <a:endParaRPr lang="pl-PL" dirty="0"/>
          </a:p>
        </p:txBody>
      </p:sp>
      <p:sp>
        <p:nvSpPr>
          <p:cNvPr id="3" name="pole tekstowe 2"/>
          <p:cNvSpPr txBox="1"/>
          <p:nvPr/>
        </p:nvSpPr>
        <p:spPr>
          <a:xfrm>
            <a:off x="251520" y="476672"/>
            <a:ext cx="4752528" cy="3323987"/>
          </a:xfrm>
          <a:prstGeom prst="rect">
            <a:avLst/>
          </a:prstGeom>
          <a:noFill/>
        </p:spPr>
        <p:txBody>
          <a:bodyPr wrap="square" rtlCol="0">
            <a:spAutoFit/>
          </a:bodyPr>
          <a:lstStyle/>
          <a:p>
            <a:pPr algn="ctr"/>
            <a:r>
              <a:rPr lang="en-US" sz="2400" b="1" dirty="0" smtClean="0"/>
              <a:t>Butterflies belong to the order </a:t>
            </a:r>
            <a:r>
              <a:rPr lang="en-US" sz="2400" b="1" i="1" dirty="0" err="1" smtClean="0"/>
              <a:t>lepidoptera</a:t>
            </a:r>
            <a:r>
              <a:rPr lang="en-US" sz="2400" b="1" dirty="0" smtClean="0"/>
              <a:t>. There exist approximately 160,000 different species of butterflies in the world! In Poland we have almost 30,000 </a:t>
            </a:r>
            <a:r>
              <a:rPr lang="en-US" sz="2400" b="1" dirty="0" err="1" smtClean="0"/>
              <a:t>spiecies</a:t>
            </a:r>
            <a:r>
              <a:rPr lang="en-US" sz="2400" b="1" dirty="0" smtClean="0"/>
              <a:t> !! Some of them are endangered in our region. </a:t>
            </a:r>
            <a:endParaRPr lang="pl-PL" sz="2400" dirty="0" smtClean="0"/>
          </a:p>
          <a:p>
            <a:endParaRPr lang="pl-PL" dirty="0"/>
          </a:p>
        </p:txBody>
      </p:sp>
      <p:pic>
        <p:nvPicPr>
          <p:cNvPr id="4" name="Obraz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92080" y="332656"/>
            <a:ext cx="3524250" cy="4896544"/>
          </a:xfrm>
          <a:prstGeom prst="rect">
            <a:avLst/>
          </a:prstGeom>
          <a:ln>
            <a:noFill/>
          </a:ln>
          <a:effectLst>
            <a:outerShdw blurRad="292100" dist="139700" dir="2700000" algn="tl" rotWithShape="0">
              <a:srgbClr val="333333">
                <a:alpha val="65000"/>
              </a:srgbClr>
            </a:outerShdw>
          </a:effectLst>
        </p:spPr>
      </p:pic>
      <p:pic>
        <p:nvPicPr>
          <p:cNvPr id="5" name="Obraz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528" y="3573016"/>
            <a:ext cx="4680520" cy="299286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13"/>
          </p:nvPr>
        </p:nvSpPr>
        <p:spPr>
          <a:xfrm>
            <a:off x="251520" y="404664"/>
            <a:ext cx="8373616" cy="6192688"/>
          </a:xfrm>
        </p:spPr>
        <p:txBody>
          <a:bodyPr>
            <a:normAutofit/>
          </a:bodyPr>
          <a:lstStyle/>
          <a:p>
            <a:pPr algn="ctr">
              <a:buNone/>
            </a:pPr>
            <a:r>
              <a:rPr lang="en-US" sz="2000" b="1" dirty="0" smtClean="0"/>
              <a:t>Butterflies are beautiful, flying insects with large scaly wings. Like all insects, they have six jointed legs, 3 body parts, a pair of antennae, compound eyes, and an exoskeleton. The three body parts are the head, thorax (the chest), and abdomen (the tail end).</a:t>
            </a:r>
            <a:endParaRPr lang="pl-PL" sz="2000" dirty="0" smtClean="0"/>
          </a:p>
        </p:txBody>
      </p:sp>
      <p:pic>
        <p:nvPicPr>
          <p:cNvPr id="4" name="Obraz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15815" y="2204864"/>
            <a:ext cx="6073421" cy="4248472"/>
          </a:xfrm>
          <a:prstGeom prst="rect">
            <a:avLst/>
          </a:prstGeom>
        </p:spPr>
      </p:pic>
      <p:sp>
        <p:nvSpPr>
          <p:cNvPr id="5" name="pole tekstowe 4"/>
          <p:cNvSpPr txBox="1"/>
          <p:nvPr/>
        </p:nvSpPr>
        <p:spPr>
          <a:xfrm>
            <a:off x="251520" y="2492896"/>
            <a:ext cx="2736304" cy="3754874"/>
          </a:xfrm>
          <a:prstGeom prst="rect">
            <a:avLst/>
          </a:prstGeom>
          <a:noFill/>
        </p:spPr>
        <p:txBody>
          <a:bodyPr wrap="square" rtlCol="0">
            <a:spAutoFit/>
          </a:bodyPr>
          <a:lstStyle/>
          <a:p>
            <a:pPr algn="ctr"/>
            <a:r>
              <a:rPr lang="en-US" sz="2000" b="1" dirty="0" smtClean="0"/>
              <a:t>The butterfly's body</a:t>
            </a:r>
            <a:br>
              <a:rPr lang="en-US" sz="2000" b="1" dirty="0" smtClean="0"/>
            </a:br>
            <a:r>
              <a:rPr lang="en-US" sz="2000" b="1" dirty="0" smtClean="0"/>
              <a:t> is covered by tiny</a:t>
            </a:r>
            <a:br>
              <a:rPr lang="en-US" sz="2000" b="1" dirty="0" smtClean="0"/>
            </a:br>
            <a:r>
              <a:rPr lang="en-US" sz="2000" b="1" dirty="0" smtClean="0"/>
              <a:t> sensory hairs. </a:t>
            </a:r>
            <a:br>
              <a:rPr lang="en-US" sz="2000" b="1" dirty="0" smtClean="0"/>
            </a:br>
            <a:r>
              <a:rPr lang="en-US" sz="2000" b="1" dirty="0" smtClean="0"/>
              <a:t>The four wings and </a:t>
            </a:r>
            <a:br>
              <a:rPr lang="en-US" sz="2000" b="1" dirty="0" smtClean="0"/>
            </a:br>
            <a:r>
              <a:rPr lang="en-US" sz="2000" b="1" dirty="0" smtClean="0"/>
              <a:t>the six legs of the</a:t>
            </a:r>
            <a:br>
              <a:rPr lang="en-US" sz="2000" b="1" dirty="0" smtClean="0"/>
            </a:br>
            <a:r>
              <a:rPr lang="en-US" sz="2000" b="1" dirty="0" smtClean="0"/>
              <a:t> butterfly are </a:t>
            </a:r>
            <a:br>
              <a:rPr lang="en-US" sz="2000" b="1" dirty="0" smtClean="0"/>
            </a:br>
            <a:r>
              <a:rPr lang="en-US" sz="2000" b="1" dirty="0" smtClean="0"/>
              <a:t>attached to the </a:t>
            </a:r>
            <a:br>
              <a:rPr lang="en-US" sz="2000" b="1" dirty="0" smtClean="0"/>
            </a:br>
            <a:r>
              <a:rPr lang="en-US" sz="2000" b="1" dirty="0" smtClean="0"/>
              <a:t>thorax. The thorax </a:t>
            </a:r>
            <a:br>
              <a:rPr lang="en-US" sz="2000" b="1" dirty="0" smtClean="0"/>
            </a:br>
            <a:r>
              <a:rPr lang="en-US" sz="2000" b="1" dirty="0" smtClean="0"/>
              <a:t>contains the muscles</a:t>
            </a:r>
            <a:br>
              <a:rPr lang="en-US" sz="2000" b="1" dirty="0" smtClean="0"/>
            </a:br>
            <a:r>
              <a:rPr lang="en-US" sz="2000" b="1" dirty="0" smtClean="0"/>
              <a:t> that make the legs </a:t>
            </a:r>
            <a:br>
              <a:rPr lang="en-US" sz="2000" b="1" dirty="0" smtClean="0"/>
            </a:br>
            <a:r>
              <a:rPr lang="en-US" sz="2000" b="1" dirty="0" smtClean="0"/>
              <a:t>and wings move. </a:t>
            </a:r>
            <a:endParaRPr lang="pl-PL" sz="2000" dirty="0" smtClean="0"/>
          </a:p>
          <a:p>
            <a:pPr algn="ctr"/>
            <a:endParaRPr lang="pl-PL" dirty="0"/>
          </a:p>
        </p:txBody>
      </p:sp>
    </p:spTree>
    <p:extLst>
      <p:ext uri="{BB962C8B-B14F-4D97-AF65-F5344CB8AC3E}">
        <p14:creationId xmlns:p14="http://schemas.microsoft.com/office/powerpoint/2010/main" xmlns="" val="210112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339752" y="5373216"/>
            <a:ext cx="6512511" cy="1080120"/>
          </a:xfrm>
        </p:spPr>
        <p:txBody>
          <a:bodyPr>
            <a:normAutofit/>
          </a:bodyPr>
          <a:lstStyle/>
          <a:p>
            <a:pPr marL="0" indent="0">
              <a:buNone/>
            </a:pPr>
            <a:r>
              <a:rPr lang="pl-PL" dirty="0" err="1" smtClean="0"/>
              <a:t>Sparrows</a:t>
            </a:r>
            <a:r>
              <a:rPr lang="pl-PL" dirty="0" smtClean="0"/>
              <a:t> and </a:t>
            </a:r>
            <a:r>
              <a:rPr lang="pl-PL" dirty="0" err="1" smtClean="0"/>
              <a:t>Titmouse</a:t>
            </a:r>
            <a:endParaRPr lang="pl-PL" dirty="0"/>
          </a:p>
        </p:txBody>
      </p:sp>
      <p:sp>
        <p:nvSpPr>
          <p:cNvPr id="3" name="Symbol zastępczy zawartości 2"/>
          <p:cNvSpPr>
            <a:spLocks noGrp="1"/>
          </p:cNvSpPr>
          <p:nvPr>
            <p:ph sz="quarter" idx="13"/>
          </p:nvPr>
        </p:nvSpPr>
        <p:spPr>
          <a:xfrm>
            <a:off x="1403648" y="404664"/>
            <a:ext cx="6336704" cy="1185312"/>
          </a:xfrm>
        </p:spPr>
        <p:txBody>
          <a:bodyPr/>
          <a:lstStyle/>
          <a:p>
            <a:pPr algn="ctr" hangingPunct="0">
              <a:buNone/>
            </a:pPr>
            <a:r>
              <a:rPr lang="en-US" b="1" dirty="0" smtClean="0"/>
              <a:t>Typical birds for our region are sparrows and titmouse. Everybody who lives in </a:t>
            </a:r>
            <a:r>
              <a:rPr lang="en-US" b="1" dirty="0" err="1" smtClean="0"/>
              <a:t>Tarnów</a:t>
            </a:r>
            <a:r>
              <a:rPr lang="en-US" b="1" dirty="0" smtClean="0"/>
              <a:t> and near to </a:t>
            </a:r>
            <a:r>
              <a:rPr lang="en-US" b="1" dirty="0" err="1" smtClean="0"/>
              <a:t>Tarnów</a:t>
            </a:r>
            <a:r>
              <a:rPr lang="en-US" b="1" dirty="0" smtClean="0"/>
              <a:t> know</a:t>
            </a:r>
            <a:r>
              <a:rPr lang="pl-PL" b="1" dirty="0" smtClean="0"/>
              <a:t>s</a:t>
            </a:r>
            <a:r>
              <a:rPr lang="en-US" b="1" dirty="0" smtClean="0"/>
              <a:t> those </a:t>
            </a:r>
            <a:r>
              <a:rPr lang="en-US" b="1" dirty="0" err="1" smtClean="0"/>
              <a:t>spieces</a:t>
            </a:r>
            <a:r>
              <a:rPr lang="en-US" b="1" dirty="0" smtClean="0"/>
              <a:t>.</a:t>
            </a:r>
            <a:endParaRPr lang="pl-PL" dirty="0" smtClean="0"/>
          </a:p>
          <a:p>
            <a:pPr marL="45720" indent="0">
              <a:buNone/>
            </a:pPr>
            <a:endParaRPr lang="pl-PL" dirty="0"/>
          </a:p>
        </p:txBody>
      </p:sp>
      <p:pic>
        <p:nvPicPr>
          <p:cNvPr id="4" name="Obraz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916832"/>
            <a:ext cx="4355976" cy="3113931"/>
          </a:xfrm>
          <a:prstGeom prst="rect">
            <a:avLst/>
          </a:prstGeom>
          <a:ln>
            <a:noFill/>
          </a:ln>
          <a:effectLst>
            <a:outerShdw blurRad="292100" dist="139700" dir="2700000" algn="tl" rotWithShape="0">
              <a:srgbClr val="333333">
                <a:alpha val="65000"/>
              </a:srgbClr>
            </a:outerShdw>
          </a:effectLst>
        </p:spPr>
      </p:pic>
      <p:pic>
        <p:nvPicPr>
          <p:cNvPr id="5" name="Obraz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07516" y="1948351"/>
            <a:ext cx="4836484" cy="30648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55354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915816" y="0"/>
            <a:ext cx="2869704" cy="1143000"/>
          </a:xfrm>
        </p:spPr>
        <p:txBody>
          <a:bodyPr/>
          <a:lstStyle/>
          <a:p>
            <a:pPr>
              <a:buNone/>
            </a:pPr>
            <a:r>
              <a:rPr lang="pl-PL" dirty="0" err="1" smtClean="0"/>
              <a:t>Sparrows</a:t>
            </a:r>
            <a:endParaRPr lang="pl-PL" dirty="0"/>
          </a:p>
        </p:txBody>
      </p:sp>
      <p:sp>
        <p:nvSpPr>
          <p:cNvPr id="3" name="Symbol zastępczy zawartości 2"/>
          <p:cNvSpPr>
            <a:spLocks noGrp="1"/>
          </p:cNvSpPr>
          <p:nvPr>
            <p:ph sz="quarter" idx="13"/>
          </p:nvPr>
        </p:nvSpPr>
        <p:spPr>
          <a:xfrm>
            <a:off x="1115616" y="1196752"/>
            <a:ext cx="6400800" cy="1800200"/>
          </a:xfrm>
        </p:spPr>
        <p:txBody>
          <a:bodyPr>
            <a:normAutofit/>
          </a:bodyPr>
          <a:lstStyle/>
          <a:p>
            <a:pPr algn="ctr">
              <a:buNone/>
            </a:pPr>
            <a:r>
              <a:rPr lang="en-US" b="1" dirty="0" smtClean="0"/>
              <a:t>Sparrows are small, chubby brown-grey birds with short tails and short &amp; blunt yet powerful beaks. They eat seeds but can also eat insects</a:t>
            </a:r>
            <a:r>
              <a:rPr lang="pl-PL" b="1" dirty="0" smtClean="0"/>
              <a:t>.</a:t>
            </a:r>
            <a:endParaRPr lang="pl-PL" dirty="0" smtClean="0"/>
          </a:p>
          <a:p>
            <a:endParaRPr lang="pl-PL" sz="2400" dirty="0"/>
          </a:p>
        </p:txBody>
      </p:sp>
      <p:pic>
        <p:nvPicPr>
          <p:cNvPr id="4" name="Obraz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55576" y="2708920"/>
            <a:ext cx="7632848" cy="36185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39777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907704" y="5445224"/>
            <a:ext cx="6512511" cy="1296144"/>
          </a:xfrm>
        </p:spPr>
        <p:txBody>
          <a:bodyPr>
            <a:normAutofit/>
          </a:bodyPr>
          <a:lstStyle/>
          <a:p>
            <a:pPr marL="0" indent="0">
              <a:buNone/>
            </a:pPr>
            <a:r>
              <a:rPr lang="pl-PL" b="1" dirty="0" err="1"/>
              <a:t>Facts</a:t>
            </a:r>
            <a:r>
              <a:rPr lang="pl-PL" b="1" dirty="0"/>
              <a:t> </a:t>
            </a:r>
            <a:r>
              <a:rPr lang="pl-PL" b="1" dirty="0" err="1"/>
              <a:t>About</a:t>
            </a:r>
            <a:r>
              <a:rPr lang="pl-PL" b="1" dirty="0"/>
              <a:t> </a:t>
            </a:r>
            <a:r>
              <a:rPr lang="pl-PL" b="1" dirty="0" err="1"/>
              <a:t>Sparrows</a:t>
            </a:r>
            <a:endParaRPr lang="pl-PL" dirty="0"/>
          </a:p>
        </p:txBody>
      </p:sp>
      <p:sp>
        <p:nvSpPr>
          <p:cNvPr id="3" name="Symbol zastępczy zawartości 2"/>
          <p:cNvSpPr>
            <a:spLocks noGrp="1"/>
          </p:cNvSpPr>
          <p:nvPr>
            <p:ph sz="quarter" idx="13"/>
          </p:nvPr>
        </p:nvSpPr>
        <p:spPr>
          <a:xfrm>
            <a:off x="395536" y="188640"/>
            <a:ext cx="8424936" cy="4641696"/>
          </a:xfrm>
        </p:spPr>
        <p:txBody>
          <a:bodyPr>
            <a:normAutofit/>
          </a:bodyPr>
          <a:lstStyle/>
          <a:p>
            <a:pPr algn="ctr" hangingPunct="0">
              <a:buNone/>
            </a:pPr>
            <a:r>
              <a:rPr lang="en-US" sz="2000" b="1" dirty="0" smtClean="0"/>
              <a:t>Sparrows are social birds, nesting closely to one another and flying and feeding in small flocks.</a:t>
            </a:r>
            <a:r>
              <a:rPr lang="pl-PL" sz="2000" dirty="0" smtClean="0"/>
              <a:t/>
            </a:r>
            <a:br>
              <a:rPr lang="pl-PL" sz="2000" dirty="0" smtClean="0"/>
            </a:br>
            <a:r>
              <a:rPr lang="en-US" sz="2000" b="1" dirty="0" smtClean="0"/>
              <a:t>They live in nests, nests are located under roofs, bridges, in three hollows etc.</a:t>
            </a:r>
            <a:r>
              <a:rPr lang="pl-PL" sz="2000" dirty="0" smtClean="0"/>
              <a:t/>
            </a:r>
            <a:br>
              <a:rPr lang="pl-PL" sz="2000" dirty="0" smtClean="0"/>
            </a:br>
            <a:r>
              <a:rPr lang="en-US" sz="2000" b="1" dirty="0" smtClean="0"/>
              <a:t>Sparrows can swim to escape from predators, although </a:t>
            </a:r>
            <a:r>
              <a:rPr lang="pl-PL" sz="2000" b="1" dirty="0" err="1" smtClean="0"/>
              <a:t>are</a:t>
            </a:r>
            <a:r>
              <a:rPr lang="pl-PL" sz="2000" b="1" dirty="0" smtClean="0"/>
              <a:t> </a:t>
            </a:r>
            <a:r>
              <a:rPr lang="en-US" sz="2000" b="1" dirty="0" smtClean="0"/>
              <a:t>not a water bird.</a:t>
            </a:r>
            <a:r>
              <a:rPr lang="pl-PL" sz="2000" dirty="0" smtClean="0"/>
              <a:t/>
            </a:r>
            <a:br>
              <a:rPr lang="pl-PL" sz="2000" dirty="0" smtClean="0"/>
            </a:br>
            <a:r>
              <a:rPr lang="en-US" sz="2000" dirty="0" smtClean="0"/>
              <a:t>	</a:t>
            </a:r>
            <a:r>
              <a:rPr lang="en-US" sz="2000" b="1" dirty="0" smtClean="0"/>
              <a:t>Male sparrow has reddish back and black bib, female sparrow has brown back with </a:t>
            </a:r>
            <a:r>
              <a:rPr lang="en-US" sz="2000" b="1" dirty="0" err="1" smtClean="0"/>
              <a:t>eyestripe</a:t>
            </a:r>
            <a:r>
              <a:rPr lang="en-US" sz="2000" b="1" dirty="0" smtClean="0"/>
              <a:t>.</a:t>
            </a:r>
            <a:endParaRPr lang="pl-PL" sz="2000" dirty="0" smtClean="0"/>
          </a:p>
          <a:p>
            <a:pPr algn="ctr" hangingPunct="0">
              <a:buNone/>
            </a:pPr>
            <a:r>
              <a:rPr lang="en-US" sz="2000" b="1" dirty="0" smtClean="0"/>
              <a:t>Their diet consists of seeds, small invertebrates, crumbs etc</a:t>
            </a:r>
            <a:endParaRPr lang="pl-PL" sz="2000" dirty="0" smtClean="0"/>
          </a:p>
          <a:p>
            <a:endParaRPr lang="pl-PL" dirty="0"/>
          </a:p>
        </p:txBody>
      </p:sp>
      <p:pic>
        <p:nvPicPr>
          <p:cNvPr id="26626" name="Picture 2" descr="http://upload.wikimedia.org/wikipedia/commons/7/73/Tree_Sparrow_Japan_Flip.jpg"/>
          <p:cNvPicPr>
            <a:picLocks noChangeAspect="1" noChangeArrowheads="1"/>
          </p:cNvPicPr>
          <p:nvPr/>
        </p:nvPicPr>
        <p:blipFill>
          <a:blip r:embed="rId2" cstate="print"/>
          <a:srcRect/>
          <a:stretch>
            <a:fillRect/>
          </a:stretch>
        </p:blipFill>
        <p:spPr bwMode="auto">
          <a:xfrm>
            <a:off x="0" y="3284984"/>
            <a:ext cx="4499992" cy="2216872"/>
          </a:xfrm>
          <a:prstGeom prst="rect">
            <a:avLst/>
          </a:prstGeom>
          <a:noFill/>
        </p:spPr>
      </p:pic>
      <p:pic>
        <p:nvPicPr>
          <p:cNvPr id="26630" name="Picture 6" descr="File:Tree Sparrow August 2007 Osaka Japan.jpg"/>
          <p:cNvPicPr>
            <a:picLocks noChangeAspect="1" noChangeArrowheads="1"/>
          </p:cNvPicPr>
          <p:nvPr/>
        </p:nvPicPr>
        <p:blipFill>
          <a:blip r:embed="rId3" cstate="print"/>
          <a:srcRect/>
          <a:stretch>
            <a:fillRect/>
          </a:stretch>
        </p:blipFill>
        <p:spPr bwMode="auto">
          <a:xfrm>
            <a:off x="4283968" y="3284984"/>
            <a:ext cx="4860032" cy="2232248"/>
          </a:xfrm>
          <a:prstGeom prst="rect">
            <a:avLst/>
          </a:prstGeom>
          <a:noFill/>
        </p:spPr>
      </p:pic>
    </p:spTree>
    <p:extLst>
      <p:ext uri="{BB962C8B-B14F-4D97-AF65-F5344CB8AC3E}">
        <p14:creationId xmlns:p14="http://schemas.microsoft.com/office/powerpoint/2010/main" xmlns="" val="374057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843808" y="188640"/>
            <a:ext cx="2941712" cy="1143000"/>
          </a:xfrm>
        </p:spPr>
        <p:txBody>
          <a:bodyPr/>
          <a:lstStyle/>
          <a:p>
            <a:pPr>
              <a:buNone/>
            </a:pPr>
            <a:r>
              <a:rPr lang="pl-PL" dirty="0" err="1" smtClean="0"/>
              <a:t>Titmouse</a:t>
            </a:r>
            <a:endParaRPr lang="pl-PL" dirty="0"/>
          </a:p>
        </p:txBody>
      </p:sp>
      <p:sp>
        <p:nvSpPr>
          <p:cNvPr id="3" name="Symbol zastępczy zawartości 2"/>
          <p:cNvSpPr>
            <a:spLocks noGrp="1"/>
          </p:cNvSpPr>
          <p:nvPr>
            <p:ph sz="quarter" idx="13"/>
          </p:nvPr>
        </p:nvSpPr>
        <p:spPr>
          <a:xfrm>
            <a:off x="323528" y="1052736"/>
            <a:ext cx="8640960" cy="5805264"/>
          </a:xfrm>
        </p:spPr>
        <p:txBody>
          <a:bodyPr>
            <a:normAutofit/>
          </a:bodyPr>
          <a:lstStyle/>
          <a:p>
            <a:pPr algn="ctr" hangingPunct="0">
              <a:buNone/>
            </a:pPr>
            <a:r>
              <a:rPr lang="en-US" sz="2000" b="1" dirty="0" smtClean="0"/>
              <a:t>These birds have grey upperparts and white </a:t>
            </a:r>
            <a:r>
              <a:rPr lang="en-US" sz="2000" b="1" dirty="0" err="1" smtClean="0"/>
              <a:t>underparts</a:t>
            </a:r>
            <a:r>
              <a:rPr lang="en-US" sz="2000" b="1" dirty="0" smtClean="0"/>
              <a:t> with a white face, a grey crest, a dark forehead and a short stout bill; they have rust-</a:t>
            </a:r>
            <a:r>
              <a:rPr lang="en-US" sz="2000" b="1" dirty="0" err="1" smtClean="0"/>
              <a:t>coloured</a:t>
            </a:r>
            <a:r>
              <a:rPr lang="en-US" sz="2000" b="1" dirty="0" smtClean="0"/>
              <a:t> flanks. </a:t>
            </a:r>
            <a:br>
              <a:rPr lang="en-US" sz="2000" b="1" dirty="0" smtClean="0"/>
            </a:br>
            <a:r>
              <a:rPr lang="en-US" sz="2000" b="1" dirty="0" smtClean="0"/>
              <a:t>They make a variety of different sounds, most having a similar tone quality. </a:t>
            </a:r>
            <a:endParaRPr lang="pl-PL" sz="2000" dirty="0" smtClean="0"/>
          </a:p>
          <a:p>
            <a:pPr algn="ctr" hangingPunct="0">
              <a:buNone/>
            </a:pPr>
            <a:r>
              <a:rPr lang="en-US" sz="2000" dirty="0" smtClean="0"/>
              <a:t>	</a:t>
            </a:r>
            <a:r>
              <a:rPr lang="en-US" sz="2000" b="1" dirty="0" smtClean="0"/>
              <a:t/>
            </a:r>
            <a:br>
              <a:rPr lang="en-US" sz="2000" b="1" dirty="0" smtClean="0"/>
            </a:br>
            <a:endParaRPr lang="pl-PL" sz="2000" b="1" dirty="0" smtClean="0"/>
          </a:p>
          <a:p>
            <a:pPr algn="ctr" hangingPunct="0">
              <a:buNone/>
            </a:pPr>
            <a:endParaRPr lang="pl-PL" sz="2000" b="1" dirty="0" smtClean="0"/>
          </a:p>
          <a:p>
            <a:pPr>
              <a:buNone/>
            </a:pPr>
            <a:endParaRPr lang="pl-PL" sz="2000" dirty="0"/>
          </a:p>
        </p:txBody>
      </p:sp>
      <p:pic>
        <p:nvPicPr>
          <p:cNvPr id="4" name="Obraz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55576" y="2852936"/>
            <a:ext cx="7632848" cy="34075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97737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5220072" y="836712"/>
            <a:ext cx="3744416" cy="5262979"/>
          </a:xfrm>
          <a:prstGeom prst="rect">
            <a:avLst/>
          </a:prstGeom>
          <a:noFill/>
        </p:spPr>
        <p:txBody>
          <a:bodyPr wrap="square" rtlCol="0">
            <a:spAutoFit/>
          </a:bodyPr>
          <a:lstStyle/>
          <a:p>
            <a:pPr algn="ctr">
              <a:buNone/>
            </a:pPr>
            <a:r>
              <a:rPr lang="en-US" sz="2400" dirty="0" smtClean="0">
                <a:latin typeface="Calibri" pitchFamily="34" charset="0"/>
              </a:rPr>
              <a:t>The total area of Poland is 312,679 square </a:t>
            </a:r>
            <a:r>
              <a:rPr lang="en-US" sz="2400" dirty="0" err="1" smtClean="0">
                <a:latin typeface="Calibri" pitchFamily="34" charset="0"/>
              </a:rPr>
              <a:t>kilometres</a:t>
            </a:r>
            <a:r>
              <a:rPr lang="en-US" sz="2400" dirty="0" smtClean="0">
                <a:latin typeface="Calibri" pitchFamily="34" charset="0"/>
              </a:rPr>
              <a:t> making it the 69th largest country in the world and the 9th largest in Europe. Poland has a population of over 38.5 million people, which makes it the 34th most populous country in the world and the sixth most populous member of the European Union, being its most populous post-communist member.</a:t>
            </a:r>
            <a:endParaRPr lang="pl-PL" sz="2400" dirty="0">
              <a:latin typeface="Calibri" pitchFamily="34" charset="0"/>
            </a:endParaRPr>
          </a:p>
        </p:txBody>
      </p:sp>
      <p:pic>
        <p:nvPicPr>
          <p:cNvPr id="3" name="Symbol zastępczy zawartości 4" descr="Map_of_Poland_based_on_cia.png"/>
          <p:cNvPicPr>
            <a:picLocks noChangeAspect="1"/>
          </p:cNvPicPr>
          <p:nvPr/>
        </p:nvPicPr>
        <p:blipFill>
          <a:blip r:embed="rId2" cstate="print"/>
          <a:stretch>
            <a:fillRect/>
          </a:stretch>
        </p:blipFill>
        <p:spPr>
          <a:xfrm rot="10800000" flipH="1" flipV="1">
            <a:off x="323528" y="620688"/>
            <a:ext cx="4663465" cy="566662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539552" y="3429000"/>
            <a:ext cx="8208912" cy="3139321"/>
          </a:xfrm>
          <a:prstGeom prst="rect">
            <a:avLst/>
          </a:prstGeom>
          <a:noFill/>
        </p:spPr>
        <p:txBody>
          <a:bodyPr wrap="square" rtlCol="0">
            <a:spAutoFit/>
          </a:bodyPr>
          <a:lstStyle/>
          <a:p>
            <a:pPr algn="ctr"/>
            <a:r>
              <a:rPr lang="en-US" sz="2000" b="1" dirty="0" smtClean="0"/>
              <a:t>They forage actively on branches, sometimes on the ground, mainly eating insects, especially caterpillars, but also seeds, nuts and berries. They will store food for later use. They tend to be curious about their human neighbors and can sometimes be spotted on window ledges peering into the windows to watch what's going on inside. They are more shy when seen at bird feeders; their normal pattern there is to scout the feeder from the cover of trees or bushes, fly to the feeder, take a seed, and fly back to cover to eat it. </a:t>
            </a:r>
            <a:endParaRPr lang="pl-PL" sz="2000" dirty="0" smtClean="0"/>
          </a:p>
          <a:p>
            <a:endParaRPr lang="pl-PL" dirty="0"/>
          </a:p>
        </p:txBody>
      </p:sp>
      <p:pic>
        <p:nvPicPr>
          <p:cNvPr id="64516" name="Picture 4" descr="http://upload.wikimedia.org/wikipedia/commons/f/f4/Tufted_Titmouse-27527-2.jpg"/>
          <p:cNvPicPr>
            <a:picLocks noChangeAspect="1" noChangeArrowheads="1"/>
          </p:cNvPicPr>
          <p:nvPr/>
        </p:nvPicPr>
        <p:blipFill>
          <a:blip r:embed="rId2" cstate="print"/>
          <a:srcRect/>
          <a:stretch>
            <a:fillRect/>
          </a:stretch>
        </p:blipFill>
        <p:spPr bwMode="auto">
          <a:xfrm>
            <a:off x="899592" y="188640"/>
            <a:ext cx="7452320" cy="3247866"/>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652120" y="260648"/>
            <a:ext cx="2437656" cy="1143000"/>
          </a:xfrm>
        </p:spPr>
        <p:txBody>
          <a:bodyPr/>
          <a:lstStyle/>
          <a:p>
            <a:pPr>
              <a:buNone/>
            </a:pPr>
            <a:r>
              <a:rPr lang="pl-PL" dirty="0" err="1" smtClean="0"/>
              <a:t>Storks</a:t>
            </a:r>
            <a:endParaRPr lang="pl-PL" dirty="0"/>
          </a:p>
        </p:txBody>
      </p:sp>
      <p:sp>
        <p:nvSpPr>
          <p:cNvPr id="3" name="pole tekstowe 2"/>
          <p:cNvSpPr txBox="1"/>
          <p:nvPr/>
        </p:nvSpPr>
        <p:spPr>
          <a:xfrm>
            <a:off x="5364088" y="1268760"/>
            <a:ext cx="3312368" cy="4524315"/>
          </a:xfrm>
          <a:prstGeom prst="rect">
            <a:avLst/>
          </a:prstGeom>
          <a:noFill/>
        </p:spPr>
        <p:txBody>
          <a:bodyPr wrap="square" rtlCol="0">
            <a:spAutoFit/>
          </a:bodyPr>
          <a:lstStyle/>
          <a:p>
            <a:pPr algn="ctr"/>
            <a:r>
              <a:rPr lang="en-US" sz="2400" dirty="0" smtClean="0"/>
              <a:t>Storks are large, long-legged, long-necked wading birds with long, stout bills. Many species are migratory. Most storks eat frogs, fish, insects, earthworms, small birds and small mammals. There are 19 living species of storks in six genera</a:t>
            </a:r>
            <a:r>
              <a:rPr lang="pl-PL" sz="2400" dirty="0" smtClean="0"/>
              <a:t>.</a:t>
            </a:r>
            <a:endParaRPr lang="pl-PL" sz="2400" dirty="0"/>
          </a:p>
        </p:txBody>
      </p:sp>
      <p:pic>
        <p:nvPicPr>
          <p:cNvPr id="4" name="Picture 2" descr="http://foto.poland.gov.pl/gallery/turystyka/birdwatching/bocian_bialy_Tomasz_Chylicki.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88640"/>
            <a:ext cx="4680520" cy="632185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13"/>
          </p:nvPr>
        </p:nvSpPr>
        <p:spPr>
          <a:xfrm>
            <a:off x="683568" y="260648"/>
            <a:ext cx="7632848" cy="3474720"/>
          </a:xfrm>
        </p:spPr>
        <p:txBody>
          <a:bodyPr/>
          <a:lstStyle/>
          <a:p>
            <a:pPr algn="ctr">
              <a:buNone/>
            </a:pPr>
            <a:r>
              <a:rPr lang="en-US" b="1" dirty="0" smtClean="0"/>
              <a:t>Storks, being constantly present in the Polish landscape, remain its vivid symbol and have found their place in our folktales, proverbial sayings, superstitions thus entering Polish culture as its inseparable symbol. </a:t>
            </a:r>
            <a:endParaRPr lang="pl-PL" dirty="0"/>
          </a:p>
        </p:txBody>
      </p:sp>
      <p:pic>
        <p:nvPicPr>
          <p:cNvPr id="23554" name="Picture 2" descr="http://www.bank-zdjec.com/foto5/16038_b.jpg"/>
          <p:cNvPicPr>
            <a:picLocks noChangeAspect="1" noChangeArrowheads="1"/>
          </p:cNvPicPr>
          <p:nvPr/>
        </p:nvPicPr>
        <p:blipFill>
          <a:blip r:embed="rId2" cstate="print"/>
          <a:srcRect/>
          <a:stretch>
            <a:fillRect/>
          </a:stretch>
        </p:blipFill>
        <p:spPr bwMode="auto">
          <a:xfrm>
            <a:off x="0" y="2276872"/>
            <a:ext cx="4572000" cy="4581128"/>
          </a:xfrm>
          <a:prstGeom prst="rect">
            <a:avLst/>
          </a:prstGeom>
          <a:noFill/>
        </p:spPr>
      </p:pic>
      <p:pic>
        <p:nvPicPr>
          <p:cNvPr id="7" name="Obraz 6" descr="bocian-powstal-z-czlowieka-odc-1.jpg"/>
          <p:cNvPicPr>
            <a:picLocks noChangeAspect="1"/>
          </p:cNvPicPr>
          <p:nvPr/>
        </p:nvPicPr>
        <p:blipFill>
          <a:blip r:embed="rId3" cstate="print"/>
          <a:stretch>
            <a:fillRect/>
          </a:stretch>
        </p:blipFill>
        <p:spPr>
          <a:xfrm>
            <a:off x="0" y="2276872"/>
            <a:ext cx="9144000" cy="4581128"/>
          </a:xfrm>
          <a:prstGeom prst="rect">
            <a:avLst/>
          </a:prstGeom>
        </p:spPr>
      </p:pic>
    </p:spTree>
    <p:extLst>
      <p:ext uri="{BB962C8B-B14F-4D97-AF65-F5344CB8AC3E}">
        <p14:creationId xmlns:p14="http://schemas.microsoft.com/office/powerpoint/2010/main" xmlns="" val="223464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13"/>
          </p:nvPr>
        </p:nvSpPr>
        <p:spPr>
          <a:xfrm>
            <a:off x="179512" y="476672"/>
            <a:ext cx="6400800" cy="3474720"/>
          </a:xfrm>
        </p:spPr>
        <p:txBody>
          <a:bodyPr>
            <a:normAutofit/>
          </a:bodyPr>
          <a:lstStyle/>
          <a:p>
            <a:pPr marL="45720" indent="0" algn="ctr">
              <a:buNone/>
            </a:pPr>
            <a:r>
              <a:rPr lang="en-US" sz="2800" b="1" dirty="0" smtClean="0"/>
              <a:t>In Poland storks </a:t>
            </a:r>
            <a:r>
              <a:rPr lang="pl-PL" sz="2800" b="1" dirty="0" err="1" smtClean="0"/>
              <a:t>are</a:t>
            </a:r>
            <a:r>
              <a:rPr lang="en-US" sz="2800" b="1" dirty="0" smtClean="0"/>
              <a:t> also known for saying that they bring children</a:t>
            </a:r>
            <a:r>
              <a:rPr lang="pl-PL" sz="2800" b="1" dirty="0" smtClean="0"/>
              <a:t>.</a:t>
            </a:r>
            <a:r>
              <a:rPr lang="en-US" sz="2800" b="1" dirty="0" smtClean="0"/>
              <a:t> </a:t>
            </a:r>
            <a:endParaRPr lang="pl-PL" sz="2800" dirty="0" smtClean="0"/>
          </a:p>
          <a:p>
            <a:pPr marL="45720" indent="0">
              <a:buNone/>
            </a:pPr>
            <a:endParaRPr lang="pl-PL" sz="2800" dirty="0"/>
          </a:p>
        </p:txBody>
      </p:sp>
      <p:pic>
        <p:nvPicPr>
          <p:cNvPr id="3076" name="Picture 4" descr="http://szkolnictwo.pl/rysunki_lekcje/10680/zdj3.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72200" y="0"/>
            <a:ext cx="2381250" cy="2095501"/>
          </a:xfrm>
          <a:prstGeom prst="rect">
            <a:avLst/>
          </a:prstGeom>
          <a:noFill/>
          <a:extLst>
            <a:ext uri="{909E8E84-426E-40DD-AFC4-6F175D3DCCD1}">
              <a14:hiddenFill xmlns:a14="http://schemas.microsoft.com/office/drawing/2010/main" xmlns="">
                <a:solidFill>
                  <a:srgbClr val="FFFFFF"/>
                </a:solidFill>
              </a14:hiddenFill>
            </a:ext>
          </a:extLst>
        </p:spPr>
      </p:pic>
      <p:sp>
        <p:nvSpPr>
          <p:cNvPr id="22530" name="AutoShape 2" descr="http://czachorowski.blox.pl/resource/bociany0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22532" name="AutoShape 4" descr="http://czachorowski.blox.pl/resource/bociany0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9" name="Obraz 8" descr="bociany01.jpg"/>
          <p:cNvPicPr>
            <a:picLocks noChangeAspect="1"/>
          </p:cNvPicPr>
          <p:nvPr/>
        </p:nvPicPr>
        <p:blipFill>
          <a:blip r:embed="rId3" cstate="print"/>
          <a:stretch>
            <a:fillRect/>
          </a:stretch>
        </p:blipFill>
        <p:spPr>
          <a:xfrm>
            <a:off x="0" y="2564904"/>
            <a:ext cx="9144000" cy="4293096"/>
          </a:xfrm>
          <a:prstGeom prst="rect">
            <a:avLst/>
          </a:prstGeom>
        </p:spPr>
      </p:pic>
    </p:spTree>
    <p:extLst>
      <p:ext uri="{BB962C8B-B14F-4D97-AF65-F5344CB8AC3E}">
        <p14:creationId xmlns:p14="http://schemas.microsoft.com/office/powerpoint/2010/main" xmlns="" val="330545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descr="http://www.polskiekrajobrazy.pl/images/stories/big/30494kosodrzewina_nad_czarnym_stawem.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ytuł 1"/>
          <p:cNvSpPr>
            <a:spLocks noGrp="1"/>
          </p:cNvSpPr>
          <p:nvPr>
            <p:ph type="ctrTitle"/>
          </p:nvPr>
        </p:nvSpPr>
        <p:spPr>
          <a:xfrm>
            <a:off x="3995936" y="0"/>
            <a:ext cx="5976664" cy="2348880"/>
          </a:xfrm>
        </p:spPr>
        <p:txBody>
          <a:bodyPr>
            <a:normAutofit/>
          </a:bodyPr>
          <a:lstStyle/>
          <a:p>
            <a:pPr marL="182880" indent="0">
              <a:buNone/>
            </a:pPr>
            <a:r>
              <a:rPr lang="pl-PL" sz="6600" b="1" dirty="0" smtClean="0"/>
              <a:t>Mugo </a:t>
            </a:r>
            <a:r>
              <a:rPr lang="pl-PL" sz="6600" b="1" dirty="0" err="1" smtClean="0"/>
              <a:t>Pine</a:t>
            </a:r>
            <a:r>
              <a:rPr lang="pl-PL" sz="6600" b="1" dirty="0" smtClean="0"/>
              <a:t/>
            </a:r>
            <a:br>
              <a:rPr lang="pl-PL" sz="6600" b="1" dirty="0" smtClean="0"/>
            </a:br>
            <a:r>
              <a:rPr lang="pl-PL" sz="6600" i="1" dirty="0" err="1" smtClean="0"/>
              <a:t>Pinus</a:t>
            </a:r>
            <a:r>
              <a:rPr lang="pl-PL" sz="6600" i="1" dirty="0" smtClean="0"/>
              <a:t> </a:t>
            </a:r>
            <a:r>
              <a:rPr lang="pl-PL" sz="6600" i="1" dirty="0" err="1" smtClean="0"/>
              <a:t>mugo</a:t>
            </a:r>
            <a:r>
              <a:rPr lang="pl-PL" sz="6600" i="1" dirty="0" smtClean="0"/>
              <a:t> </a:t>
            </a:r>
            <a:endParaRPr lang="pl-PL" sz="6600" i="1" dirty="0"/>
          </a:p>
        </p:txBody>
      </p:sp>
      <p:sp>
        <p:nvSpPr>
          <p:cNvPr id="40961" name="Rectangle 1"/>
          <p:cNvSpPr>
            <a:spLocks noChangeArrowheads="1"/>
          </p:cNvSpPr>
          <p:nvPr/>
        </p:nvSpPr>
        <p:spPr bwMode="auto">
          <a:xfrm>
            <a:off x="0" y="5444644"/>
            <a:ext cx="9144000" cy="954107"/>
          </a:xfrm>
          <a:prstGeom prst="rect">
            <a:avLst/>
          </a:prstGeom>
          <a:solidFill>
            <a:schemeClr val="accent3">
              <a:lumMod val="60000"/>
              <a:lumOff val="40000"/>
            </a:schemeClr>
          </a:solidFill>
          <a:ln w="9525">
            <a:noFill/>
            <a:miter lim="800000"/>
            <a:headEnd/>
            <a:tailEnd/>
          </a:ln>
          <a:effectLst>
            <a:glow rad="228600">
              <a:schemeClr val="accent3">
                <a:satMod val="175000"/>
                <a:alpha val="40000"/>
              </a:schemeClr>
            </a:glow>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Mountain Pine is protected because </a:t>
            </a:r>
            <a:r>
              <a:rPr kumimoji="0" lang="pl-PL" sz="28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it</a:t>
            </a:r>
            <a:r>
              <a:rPr kumimoji="0" lang="pl-PL"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was destroyed, burned and cut </a:t>
            </a:r>
            <a:r>
              <a:rPr kumimoji="0" lang="en-US" sz="28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in </a:t>
            </a:r>
            <a:r>
              <a:rPr lang="en-US" sz="2800">
                <a:latin typeface="Calibri" pitchFamily="34" charset="0"/>
                <a:ea typeface="Calibri" pitchFamily="34" charset="0"/>
                <a:cs typeface="Times New Roman" pitchFamily="18" charset="0"/>
              </a:rPr>
              <a:t>mass in the past. </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195949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500"/>
                                  </p:stCondLst>
                                  <p:childTnLst>
                                    <p:set>
                                      <p:cBhvr>
                                        <p:cTn id="6" dur="1" fill="hold">
                                          <p:stCondLst>
                                            <p:cond delay="0"/>
                                          </p:stCondLst>
                                        </p:cTn>
                                        <p:tgtEl>
                                          <p:spTgt spid="40961"/>
                                        </p:tgtEl>
                                        <p:attrNameLst>
                                          <p:attrName>style.visibility</p:attrName>
                                        </p:attrNameLst>
                                      </p:cBhvr>
                                      <p:to>
                                        <p:strVal val="visible"/>
                                      </p:to>
                                    </p:set>
                                    <p:animEffect transition="in" filter="barn(inVertical)">
                                      <p:cBhvr>
                                        <p:cTn id="7" dur="750"/>
                                        <p:tgtEl>
                                          <p:spTgt spid="40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sz="quarter" idx="13"/>
          </p:nvPr>
        </p:nvSpPr>
        <p:spPr>
          <a:xfrm>
            <a:off x="899592" y="260648"/>
            <a:ext cx="7632848" cy="3474720"/>
          </a:xfrm>
        </p:spPr>
        <p:txBody>
          <a:bodyPr/>
          <a:lstStyle/>
          <a:p>
            <a:pPr algn="ctr">
              <a:buNone/>
            </a:pPr>
            <a:r>
              <a:rPr lang="pl-PL" b="1" dirty="0" smtClean="0"/>
              <a:t>M</a:t>
            </a:r>
            <a:r>
              <a:rPr lang="en-US" b="1" dirty="0" err="1" smtClean="0"/>
              <a:t>ugo</a:t>
            </a:r>
            <a:r>
              <a:rPr lang="en-US" b="1" dirty="0" smtClean="0"/>
              <a:t> pines grow in European mountains, such as the Pyrenees, Alps, Erzgebirge, Carpathians, northern Apennines, and Balkan Peninsula ranges</a:t>
            </a:r>
            <a:r>
              <a:rPr lang="pl-PL" b="1" dirty="0" smtClean="0"/>
              <a:t> but the </a:t>
            </a:r>
            <a:r>
              <a:rPr lang="pl-PL" b="1" dirty="0" err="1" smtClean="0"/>
              <a:t>largest</a:t>
            </a:r>
            <a:r>
              <a:rPr lang="pl-PL" b="1" dirty="0" smtClean="0"/>
              <a:t> </a:t>
            </a:r>
            <a:r>
              <a:rPr lang="pl-PL" b="1" dirty="0" err="1" smtClean="0"/>
              <a:t>amount</a:t>
            </a:r>
            <a:r>
              <a:rPr lang="pl-PL" b="1" dirty="0" smtClean="0"/>
              <a:t> of </a:t>
            </a:r>
            <a:r>
              <a:rPr lang="pl-PL" b="1" dirty="0" err="1" smtClean="0"/>
              <a:t>them</a:t>
            </a:r>
            <a:r>
              <a:rPr lang="pl-PL" b="1" dirty="0" smtClean="0"/>
              <a:t> we </a:t>
            </a:r>
            <a:r>
              <a:rPr lang="pl-PL" b="1" dirty="0" err="1" smtClean="0"/>
              <a:t>can</a:t>
            </a:r>
            <a:r>
              <a:rPr lang="pl-PL" b="1" dirty="0" smtClean="0"/>
              <a:t> </a:t>
            </a:r>
            <a:r>
              <a:rPr lang="pl-PL" b="1" dirty="0" err="1" smtClean="0"/>
              <a:t>meet</a:t>
            </a:r>
            <a:r>
              <a:rPr lang="pl-PL" b="1" dirty="0" smtClean="0"/>
              <a:t> in </a:t>
            </a:r>
            <a:r>
              <a:rPr lang="pl-PL" b="1" dirty="0" err="1" smtClean="0"/>
              <a:t>our</a:t>
            </a:r>
            <a:r>
              <a:rPr lang="pl-PL" b="1" dirty="0" smtClean="0"/>
              <a:t> region, Małopolska, </a:t>
            </a:r>
            <a:r>
              <a:rPr lang="pl-PL" b="1" dirty="0" err="1" smtClean="0"/>
              <a:t>because</a:t>
            </a:r>
            <a:r>
              <a:rPr lang="pl-PL" b="1" dirty="0" smtClean="0"/>
              <a:t> </a:t>
            </a:r>
            <a:r>
              <a:rPr lang="pl-PL" b="1" dirty="0" err="1" smtClean="0"/>
              <a:t>it</a:t>
            </a:r>
            <a:r>
              <a:rPr lang="pl-PL" b="1" dirty="0" smtClean="0"/>
              <a:t> </a:t>
            </a:r>
            <a:r>
              <a:rPr lang="pl-PL" b="1" dirty="0" err="1" smtClean="0"/>
              <a:t>is</a:t>
            </a:r>
            <a:r>
              <a:rPr lang="pl-PL" b="1" dirty="0" smtClean="0"/>
              <a:t> </a:t>
            </a:r>
            <a:r>
              <a:rPr lang="pl-PL" b="1" dirty="0" err="1" smtClean="0"/>
              <a:t>situated</a:t>
            </a:r>
            <a:r>
              <a:rPr lang="pl-PL" b="1" dirty="0" smtClean="0"/>
              <a:t> </a:t>
            </a:r>
            <a:r>
              <a:rPr lang="pl-PL" b="1" dirty="0" err="1" smtClean="0"/>
              <a:t>in</a:t>
            </a:r>
            <a:r>
              <a:rPr lang="pl-PL" b="1" dirty="0" smtClean="0"/>
              <a:t> </a:t>
            </a:r>
            <a:r>
              <a:rPr lang="pl-PL" b="1" dirty="0" err="1" smtClean="0"/>
              <a:t>the</a:t>
            </a:r>
            <a:r>
              <a:rPr lang="pl-PL" b="1" dirty="0" smtClean="0"/>
              <a:t> mountains.</a:t>
            </a:r>
            <a:endParaRPr lang="pl-PL" b="1" dirty="0"/>
          </a:p>
        </p:txBody>
      </p:sp>
      <p:pic>
        <p:nvPicPr>
          <p:cNvPr id="4" name="Obraz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2395732"/>
            <a:ext cx="9144000" cy="4462268"/>
          </a:xfrm>
          <a:prstGeom prst="rect">
            <a:avLst/>
          </a:prstGeom>
        </p:spPr>
      </p:pic>
    </p:spTree>
    <p:extLst>
      <p:ext uri="{BB962C8B-B14F-4D97-AF65-F5344CB8AC3E}">
        <p14:creationId xmlns:p14="http://schemas.microsoft.com/office/powerpoint/2010/main" xmlns="" val="14867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sz="quarter" idx="13"/>
          </p:nvPr>
        </p:nvSpPr>
        <p:spPr/>
        <p:txBody>
          <a:bodyPr/>
          <a:lstStyle/>
          <a:p>
            <a:endParaRPr lang="pl-PL"/>
          </a:p>
        </p:txBody>
      </p:sp>
      <p:pic>
        <p:nvPicPr>
          <p:cNvPr id="28674" name="Picture 2" descr="http://x.garnek.pl/ga6158/ad64ea64cc1674a9483247a3/kosodrzewina.jpg"/>
          <p:cNvPicPr>
            <a:picLocks noChangeAspect="1" noChangeArrowheads="1"/>
          </p:cNvPicPr>
          <p:nvPr/>
        </p:nvPicPr>
        <p:blipFill>
          <a:blip r:embed="rId2" cstate="print"/>
          <a:srcRect/>
          <a:stretch>
            <a:fillRect/>
          </a:stretch>
        </p:blipFill>
        <p:spPr bwMode="auto">
          <a:xfrm>
            <a:off x="0" y="0"/>
            <a:ext cx="9144001" cy="6858000"/>
          </a:xfrm>
          <a:prstGeom prst="rect">
            <a:avLst/>
          </a:prstGeom>
          <a:noFill/>
        </p:spPr>
      </p:pic>
      <p:sp>
        <p:nvSpPr>
          <p:cNvPr id="5" name="pole tekstowe 4"/>
          <p:cNvSpPr txBox="1"/>
          <p:nvPr/>
        </p:nvSpPr>
        <p:spPr>
          <a:xfrm>
            <a:off x="323526" y="404664"/>
            <a:ext cx="4248473" cy="4401205"/>
          </a:xfrm>
          <a:prstGeom prst="rect">
            <a:avLst/>
          </a:prstGeom>
          <a:solidFill>
            <a:schemeClr val="accent3">
              <a:lumMod val="60000"/>
              <a:lumOff val="40000"/>
            </a:schemeClr>
          </a:solidFill>
          <a:effectLst>
            <a:glow rad="228600">
              <a:schemeClr val="accent3">
                <a:satMod val="175000"/>
                <a:alpha val="40000"/>
              </a:schemeClr>
            </a:glow>
          </a:effectLst>
        </p:spPr>
        <p:txBody>
          <a:bodyPr wrap="square" rtlCol="0">
            <a:spAutoFit/>
          </a:bodyPr>
          <a:lstStyle/>
          <a:p>
            <a:r>
              <a:rPr lang="pl-PL" sz="3200" b="1" dirty="0" err="1" smtClean="0"/>
              <a:t>Fruit</a:t>
            </a:r>
            <a:r>
              <a:rPr lang="pl-PL" sz="3200" b="1" dirty="0" smtClean="0"/>
              <a:t>:</a:t>
            </a:r>
            <a:br>
              <a:rPr lang="pl-PL" sz="3200" b="1" dirty="0" smtClean="0"/>
            </a:br>
            <a:endParaRPr lang="pl-PL" sz="3200" b="1" dirty="0" smtClean="0"/>
          </a:p>
          <a:p>
            <a:r>
              <a:rPr lang="en-US" sz="2400" dirty="0"/>
              <a:t>The female flowers of the pine tree are called cones</a:t>
            </a:r>
            <a:r>
              <a:rPr lang="en-US" sz="2400" dirty="0" smtClean="0"/>
              <a:t>.</a:t>
            </a:r>
            <a:endParaRPr lang="pl-PL" sz="2400" dirty="0" smtClean="0"/>
          </a:p>
          <a:p>
            <a:r>
              <a:rPr lang="en-US" sz="2400" dirty="0"/>
              <a:t>Both female and male cones appear on a tree.</a:t>
            </a:r>
            <a:br>
              <a:rPr lang="en-US" sz="2400" dirty="0"/>
            </a:br>
            <a:endParaRPr lang="pl-PL" sz="2400" dirty="0" smtClean="0"/>
          </a:p>
          <a:p>
            <a:r>
              <a:rPr lang="en-US" sz="2400" dirty="0"/>
              <a:t>Cones are </a:t>
            </a:r>
            <a:r>
              <a:rPr lang="pl-PL" sz="2400" dirty="0" err="1" smtClean="0"/>
              <a:t>brown</a:t>
            </a:r>
            <a:r>
              <a:rPr lang="pl-PL" sz="2400" dirty="0" smtClean="0"/>
              <a:t>, </a:t>
            </a:r>
            <a:r>
              <a:rPr lang="en-US" sz="2400" dirty="0" smtClean="0"/>
              <a:t>dry </a:t>
            </a:r>
            <a:r>
              <a:rPr lang="en-US" sz="2400" dirty="0"/>
              <a:t>and hard, oval, 1 to 3 inches long. They do not attract wildlife.</a:t>
            </a:r>
            <a:endParaRPr lang="pl-PL" sz="2400" dirty="0"/>
          </a:p>
        </p:txBody>
      </p:sp>
    </p:spTree>
    <p:extLst>
      <p:ext uri="{BB962C8B-B14F-4D97-AF65-F5344CB8AC3E}">
        <p14:creationId xmlns:p14="http://schemas.microsoft.com/office/powerpoint/2010/main" xmlns="" val="290546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78000"/>
            <a:lum/>
          </a:blip>
          <a:srcRect/>
          <a:stretch>
            <a:fillRect t="-50000" b="-50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251520" y="188640"/>
            <a:ext cx="6512511" cy="1143000"/>
          </a:xfrm>
        </p:spPr>
        <p:txBody>
          <a:bodyPr/>
          <a:lstStyle/>
          <a:p>
            <a:pPr marL="0" indent="0">
              <a:buNone/>
            </a:pPr>
            <a:r>
              <a:rPr lang="pl-PL" dirty="0" smtClean="0">
                <a:solidFill>
                  <a:schemeClr val="tx1"/>
                </a:solidFill>
                <a:effectLst>
                  <a:outerShdw blurRad="38100" dist="38100" dir="2700000" algn="tl">
                    <a:srgbClr val="000000">
                      <a:alpha val="43137"/>
                    </a:srgbClr>
                  </a:outerShdw>
                  <a:reflection blurRad="6350" stA="55000" endA="300" endPos="45500" dir="5400000" sy="-100000" algn="bl" rotWithShape="0"/>
                </a:effectLst>
              </a:rPr>
              <a:t>The </a:t>
            </a:r>
            <a:r>
              <a:rPr lang="pl-PL" dirty="0" err="1" smtClean="0">
                <a:solidFill>
                  <a:schemeClr val="tx1"/>
                </a:solidFill>
                <a:effectLst>
                  <a:outerShdw blurRad="38100" dist="38100" dir="2700000" algn="tl">
                    <a:srgbClr val="000000">
                      <a:alpha val="43137"/>
                    </a:srgbClr>
                  </a:outerShdw>
                  <a:reflection blurRad="6350" stA="55000" endA="300" endPos="45500" dir="5400000" sy="-100000" algn="bl" rotWithShape="0"/>
                </a:effectLst>
              </a:rPr>
              <a:t>birch</a:t>
            </a:r>
            <a:r>
              <a:rPr lang="pl-PL" dirty="0" smtClean="0">
                <a:solidFill>
                  <a:schemeClr val="tx1"/>
                </a:solidFill>
                <a:effectLst>
                  <a:outerShdw blurRad="38100" dist="38100" dir="2700000" algn="tl">
                    <a:srgbClr val="000000">
                      <a:alpha val="43137"/>
                    </a:srgbClr>
                  </a:outerShdw>
                  <a:reflection blurRad="6350" stA="55000" endA="300" endPos="45500" dir="5400000" sy="-100000" algn="bl" rotWithShape="0"/>
                </a:effectLst>
              </a:rPr>
              <a:t> </a:t>
            </a:r>
            <a:r>
              <a:rPr lang="pl-PL" dirty="0" err="1" smtClean="0">
                <a:solidFill>
                  <a:schemeClr val="tx1"/>
                </a:solidFill>
                <a:effectLst>
                  <a:outerShdw blurRad="38100" dist="38100" dir="2700000" algn="tl">
                    <a:srgbClr val="000000">
                      <a:alpha val="43137"/>
                    </a:srgbClr>
                  </a:outerShdw>
                  <a:reflection blurRad="6350" stA="55000" endA="300" endPos="45500" dir="5400000" sy="-100000" algn="bl" rotWithShape="0"/>
                </a:effectLst>
              </a:rPr>
              <a:t>tree</a:t>
            </a:r>
            <a:endParaRPr lang="pl-PL" dirty="0">
              <a:solidFill>
                <a:schemeClr val="tx1"/>
              </a:solidFill>
              <a:effectLst>
                <a:outerShdw blurRad="38100" dist="38100" dir="2700000" algn="tl">
                  <a:srgbClr val="000000">
                    <a:alpha val="43137"/>
                  </a:srgbClr>
                </a:outerShdw>
                <a:reflection blurRad="6350" stA="55000" endA="300" endPos="45500" dir="5400000" sy="-100000" algn="bl" rotWithShape="0"/>
              </a:effectLst>
            </a:endParaRPr>
          </a:p>
        </p:txBody>
      </p:sp>
      <p:sp>
        <p:nvSpPr>
          <p:cNvPr id="3" name="Symbol zastępczy zawartości 2"/>
          <p:cNvSpPr>
            <a:spLocks noGrp="1"/>
          </p:cNvSpPr>
          <p:nvPr>
            <p:ph sz="quarter" idx="13"/>
          </p:nvPr>
        </p:nvSpPr>
        <p:spPr>
          <a:xfrm>
            <a:off x="467544" y="1700808"/>
            <a:ext cx="8352928" cy="4248472"/>
          </a:xfrm>
        </p:spPr>
        <p:txBody>
          <a:bodyPr>
            <a:normAutofit/>
          </a:bodyPr>
          <a:lstStyle/>
          <a:p>
            <a:pPr algn="ctr">
              <a:buNone/>
            </a:pPr>
            <a:r>
              <a:rPr lang="en-US" sz="2800" b="1" dirty="0">
                <a:solidFill>
                  <a:schemeClr val="tx1"/>
                </a:solidFill>
              </a:rPr>
              <a:t>These midsized trees grow from 30 to 65 feet tall.</a:t>
            </a:r>
            <a:r>
              <a:rPr lang="pl-PL" sz="2800" b="1" dirty="0">
                <a:solidFill>
                  <a:schemeClr val="tx1"/>
                </a:solidFill>
              </a:rPr>
              <a:t> </a:t>
            </a:r>
            <a:r>
              <a:rPr lang="en-US" sz="2800" b="1" dirty="0">
                <a:solidFill>
                  <a:schemeClr val="tx1"/>
                </a:solidFill>
              </a:rPr>
              <a:t>Birch trees generally grow thin and tall, looking like a graceful </a:t>
            </a:r>
            <a:r>
              <a:rPr lang="en-US" sz="2800" b="1" dirty="0" err="1">
                <a:solidFill>
                  <a:schemeClr val="tx1"/>
                </a:solidFill>
              </a:rPr>
              <a:t>balerina</a:t>
            </a:r>
            <a:r>
              <a:rPr lang="pl-PL" sz="2800" b="1" dirty="0" smtClean="0">
                <a:solidFill>
                  <a:schemeClr val="tx1"/>
                </a:solidFill>
              </a:rPr>
              <a:t>.</a:t>
            </a:r>
          </a:p>
          <a:p>
            <a:pPr algn="ctr">
              <a:buNone/>
            </a:pPr>
            <a:endParaRPr lang="pl-PL" sz="2800" b="1" dirty="0">
              <a:ln>
                <a:solidFill>
                  <a:schemeClr val="tx1"/>
                </a:solidFill>
              </a:ln>
              <a:solidFill>
                <a:schemeClr val="tx1"/>
              </a:solidFill>
            </a:endParaRPr>
          </a:p>
          <a:p>
            <a:pPr algn="ctr">
              <a:buNone/>
            </a:pPr>
            <a:endParaRPr lang="pl-PL" sz="2800" b="1" dirty="0" smtClean="0">
              <a:solidFill>
                <a:schemeClr val="tx1"/>
              </a:solidFill>
            </a:endParaRPr>
          </a:p>
          <a:p>
            <a:pPr algn="ctr">
              <a:buNone/>
            </a:pPr>
            <a:r>
              <a:rPr lang="en-US" sz="2800" b="1" dirty="0" smtClean="0">
                <a:solidFill>
                  <a:schemeClr val="tx1"/>
                </a:solidFill>
              </a:rPr>
              <a:t>They </a:t>
            </a:r>
            <a:r>
              <a:rPr lang="en-US" sz="2800" b="1" dirty="0">
                <a:solidFill>
                  <a:schemeClr val="tx1"/>
                </a:solidFill>
              </a:rPr>
              <a:t>achieve maturity at about </a:t>
            </a:r>
            <a:r>
              <a:rPr lang="pl-PL" sz="2800" b="1" dirty="0" smtClean="0">
                <a:solidFill>
                  <a:schemeClr val="tx1"/>
                </a:solidFill>
              </a:rPr>
              <a:t/>
            </a:r>
            <a:br>
              <a:rPr lang="pl-PL" sz="2800" b="1" dirty="0" smtClean="0">
                <a:solidFill>
                  <a:schemeClr val="tx1"/>
                </a:solidFill>
              </a:rPr>
            </a:br>
            <a:r>
              <a:rPr lang="en-US" sz="2800" b="1" dirty="0" smtClean="0">
                <a:solidFill>
                  <a:schemeClr val="tx1"/>
                </a:solidFill>
              </a:rPr>
              <a:t>fifty </a:t>
            </a:r>
            <a:r>
              <a:rPr lang="en-US" sz="2800" b="1" dirty="0">
                <a:solidFill>
                  <a:schemeClr val="tx1"/>
                </a:solidFill>
              </a:rPr>
              <a:t>years of age, </a:t>
            </a:r>
            <a:r>
              <a:rPr lang="pl-PL" sz="2800" b="1" dirty="0">
                <a:solidFill>
                  <a:schemeClr val="tx1"/>
                </a:solidFill>
              </a:rPr>
              <a:t/>
            </a:r>
            <a:br>
              <a:rPr lang="pl-PL" sz="2800" b="1" dirty="0">
                <a:solidFill>
                  <a:schemeClr val="tx1"/>
                </a:solidFill>
              </a:rPr>
            </a:br>
            <a:r>
              <a:rPr lang="en-US" sz="2800" b="1" dirty="0">
                <a:solidFill>
                  <a:schemeClr val="tx1"/>
                </a:solidFill>
              </a:rPr>
              <a:t>but can live up to about one hundred years</a:t>
            </a:r>
            <a:r>
              <a:rPr lang="en-US" sz="2800" b="1" dirty="0" smtClean="0">
                <a:solidFill>
                  <a:schemeClr val="tx1"/>
                </a:solidFill>
              </a:rPr>
              <a:t>.</a:t>
            </a:r>
            <a:endParaRPr lang="pl-PL" sz="2800" b="1" dirty="0" smtClean="0">
              <a:solidFill>
                <a:schemeClr val="tx1"/>
              </a:solidFill>
            </a:endParaRPr>
          </a:p>
          <a:p>
            <a:endParaRPr lang="pl-PL" dirty="0"/>
          </a:p>
        </p:txBody>
      </p:sp>
    </p:spTree>
    <p:extLst>
      <p:ext uri="{BB962C8B-B14F-4D97-AF65-F5344CB8AC3E}">
        <p14:creationId xmlns:p14="http://schemas.microsoft.com/office/powerpoint/2010/main" xmlns="" val="24102811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339752" y="5517232"/>
            <a:ext cx="6512511" cy="1143000"/>
          </a:xfrm>
        </p:spPr>
        <p:txBody>
          <a:bodyPr/>
          <a:lstStyle/>
          <a:p>
            <a:pPr marL="0" indent="0">
              <a:buNone/>
            </a:pPr>
            <a:r>
              <a:rPr lang="pl-PL" dirty="0" err="1"/>
              <a:t>P</a:t>
            </a:r>
            <a:r>
              <a:rPr lang="pl-PL" dirty="0" err="1" smtClean="0"/>
              <a:t>ollution</a:t>
            </a:r>
            <a:endParaRPr lang="pl-PL" dirty="0"/>
          </a:p>
        </p:txBody>
      </p:sp>
      <p:sp>
        <p:nvSpPr>
          <p:cNvPr id="3" name="Symbol zastępczy zawartości 2"/>
          <p:cNvSpPr>
            <a:spLocks noGrp="1"/>
          </p:cNvSpPr>
          <p:nvPr>
            <p:ph sz="quarter" idx="13"/>
          </p:nvPr>
        </p:nvSpPr>
        <p:spPr>
          <a:xfrm>
            <a:off x="0" y="188640"/>
            <a:ext cx="8893496" cy="3474720"/>
          </a:xfrm>
        </p:spPr>
        <p:txBody>
          <a:bodyPr>
            <a:noAutofit/>
          </a:bodyPr>
          <a:lstStyle/>
          <a:p>
            <a:pPr algn="ctr" hangingPunct="0">
              <a:buNone/>
            </a:pPr>
            <a:r>
              <a:rPr lang="en-US" sz="2000" b="1" dirty="0" smtClean="0"/>
              <a:t>In the past 50 years, Poland has experienced deterioration of the environment and loss of biodiversity. Emissions of toxic gases, such as SO</a:t>
            </a:r>
            <a:r>
              <a:rPr lang="en-US" sz="2000" b="1" baseline="-25000" dirty="0" smtClean="0"/>
              <a:t>2</a:t>
            </a:r>
            <a:r>
              <a:rPr lang="en-US" sz="2000" b="1" dirty="0" smtClean="0"/>
              <a:t>, have reached 3 to 4 million tons annually, widely affecting flora, fauna, and human health. Almost all surface waters are heavily polluted. More than 75% of the water in the Vistula, Poland's largest river, is unsuitable even for industrial use. </a:t>
            </a:r>
            <a:endParaRPr lang="pl-PL" sz="2000" dirty="0"/>
          </a:p>
        </p:txBody>
      </p:sp>
      <p:pic>
        <p:nvPicPr>
          <p:cNvPr id="14338" name="Picture 2" descr="http://wokolpolic.pl/moje/gospodarka/2011-06-06_Dobre_prognozy/DSC_0090.JPG"/>
          <p:cNvPicPr>
            <a:picLocks noChangeAspect="1" noChangeArrowheads="1"/>
          </p:cNvPicPr>
          <p:nvPr/>
        </p:nvPicPr>
        <p:blipFill>
          <a:blip r:embed="rId2" cstate="print"/>
          <a:srcRect/>
          <a:stretch>
            <a:fillRect/>
          </a:stretch>
        </p:blipFill>
        <p:spPr bwMode="auto">
          <a:xfrm>
            <a:off x="0" y="2564904"/>
            <a:ext cx="9144000" cy="2962080"/>
          </a:xfrm>
          <a:prstGeom prst="rect">
            <a:avLst/>
          </a:prstGeom>
          <a:noFill/>
        </p:spPr>
      </p:pic>
    </p:spTree>
    <p:extLst>
      <p:ext uri="{BB962C8B-B14F-4D97-AF65-F5344CB8AC3E}">
        <p14:creationId xmlns:p14="http://schemas.microsoft.com/office/powerpoint/2010/main" xmlns="" val="277939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13"/>
          </p:nvPr>
        </p:nvSpPr>
        <p:spPr>
          <a:xfrm>
            <a:off x="251520" y="3789040"/>
            <a:ext cx="8712968" cy="2592288"/>
          </a:xfrm>
        </p:spPr>
        <p:txBody>
          <a:bodyPr>
            <a:normAutofit/>
          </a:bodyPr>
          <a:lstStyle/>
          <a:p>
            <a:pPr marL="45720" indent="0" algn="ctr">
              <a:buNone/>
            </a:pPr>
            <a:r>
              <a:rPr lang="en-US" b="1" dirty="0" smtClean="0"/>
              <a:t>Environmental pollution, habitat loss and fragmentation, and industrialization of agricultural lands and forests have contributed to the loss of biodiversity. As many as 2500 plant species may be endangered (≈25% of all species) and approximately 228 (≈2%) have been extirpated from Poland. The largest losses of flora and fauna have occurred in wetland ecosystems. </a:t>
            </a:r>
            <a:endParaRPr lang="pl-PL" dirty="0" smtClean="0"/>
          </a:p>
        </p:txBody>
      </p:sp>
      <p:pic>
        <p:nvPicPr>
          <p:cNvPr id="13314" name="Picture 2" descr="http://www.naukawpolsce.pap.pl/Data/Thumbs/_plugins/information/397619/MTAyNHg3Njg,14828902_14828867.jpg"/>
          <p:cNvPicPr>
            <a:picLocks noChangeAspect="1" noChangeArrowheads="1"/>
          </p:cNvPicPr>
          <p:nvPr/>
        </p:nvPicPr>
        <p:blipFill>
          <a:blip r:embed="rId2" cstate="print"/>
          <a:srcRect/>
          <a:stretch>
            <a:fillRect/>
          </a:stretch>
        </p:blipFill>
        <p:spPr bwMode="auto">
          <a:xfrm>
            <a:off x="0" y="0"/>
            <a:ext cx="9144000" cy="3717032"/>
          </a:xfrm>
          <a:prstGeom prst="rect">
            <a:avLst/>
          </a:prstGeom>
          <a:noFill/>
        </p:spPr>
      </p:pic>
    </p:spTree>
    <p:extLst>
      <p:ext uri="{BB962C8B-B14F-4D97-AF65-F5344CB8AC3E}">
        <p14:creationId xmlns:p14="http://schemas.microsoft.com/office/powerpoint/2010/main" xmlns="" val="34389783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724128" y="188640"/>
            <a:ext cx="3013720" cy="1143000"/>
          </a:xfrm>
        </p:spPr>
        <p:txBody>
          <a:bodyPr/>
          <a:lstStyle/>
          <a:p>
            <a:pPr>
              <a:buNone/>
            </a:pPr>
            <a:r>
              <a:rPr lang="pl-PL" dirty="0" smtClean="0"/>
              <a:t>Tarnów</a:t>
            </a:r>
            <a:endParaRPr lang="pl-PL" dirty="0"/>
          </a:p>
        </p:txBody>
      </p:sp>
      <p:sp>
        <p:nvSpPr>
          <p:cNvPr id="3" name="pole tekstowe 2"/>
          <p:cNvSpPr txBox="1"/>
          <p:nvPr/>
        </p:nvSpPr>
        <p:spPr>
          <a:xfrm>
            <a:off x="395536" y="4797152"/>
            <a:ext cx="8424936" cy="1754326"/>
          </a:xfrm>
          <a:prstGeom prst="rect">
            <a:avLst/>
          </a:prstGeom>
          <a:noFill/>
        </p:spPr>
        <p:txBody>
          <a:bodyPr wrap="square" rtlCol="0">
            <a:spAutoFit/>
          </a:bodyPr>
          <a:lstStyle/>
          <a:p>
            <a:pPr algn="ctr"/>
            <a:r>
              <a:rPr lang="en-US" dirty="0" smtClean="0"/>
              <a:t> </a:t>
            </a:r>
            <a:r>
              <a:rPr lang="pl-PL" dirty="0" smtClean="0"/>
              <a:t>Tarnów </a:t>
            </a:r>
            <a:r>
              <a:rPr lang="en-US" dirty="0" smtClean="0"/>
              <a:t>is a city in southeastern Poland with </a:t>
            </a:r>
            <a:r>
              <a:rPr lang="pl-PL" dirty="0" err="1" smtClean="0"/>
              <a:t>over</a:t>
            </a:r>
            <a:r>
              <a:rPr lang="pl-PL" dirty="0" smtClean="0"/>
              <a:t> </a:t>
            </a:r>
            <a:r>
              <a:rPr lang="en-US" dirty="0" smtClean="0"/>
              <a:t>115,341 inhabitants</a:t>
            </a:r>
            <a:r>
              <a:rPr lang="pl-PL" dirty="0" smtClean="0"/>
              <a:t>.</a:t>
            </a:r>
            <a:br>
              <a:rPr lang="pl-PL" dirty="0" smtClean="0"/>
            </a:br>
            <a:r>
              <a:rPr lang="en-US" dirty="0" err="1" smtClean="0"/>
              <a:t>Tarnów</a:t>
            </a:r>
            <a:r>
              <a:rPr lang="en-US" dirty="0" smtClean="0"/>
              <a:t> lies at the Carpathian</a:t>
            </a:r>
            <a:r>
              <a:rPr lang="pl-PL" dirty="0" smtClean="0"/>
              <a:t> </a:t>
            </a:r>
            <a:r>
              <a:rPr lang="en-US" dirty="0" smtClean="0"/>
              <a:t>foothills, on the </a:t>
            </a:r>
            <a:r>
              <a:rPr lang="en-US" dirty="0" err="1" smtClean="0"/>
              <a:t>Dunajec</a:t>
            </a:r>
            <a:r>
              <a:rPr lang="en-US" dirty="0" smtClean="0"/>
              <a:t> and the </a:t>
            </a:r>
            <a:r>
              <a:rPr lang="en-US" dirty="0" err="1" smtClean="0"/>
              <a:t>Biała</a:t>
            </a:r>
            <a:r>
              <a:rPr lang="en-US" dirty="0" smtClean="0"/>
              <a:t> rivers. The area of the city is 72,4 km</a:t>
            </a:r>
            <a:r>
              <a:rPr lang="en-US" baseline="30000" dirty="0" smtClean="0"/>
              <a:t>2</a:t>
            </a:r>
            <a:r>
              <a:rPr lang="en-US" dirty="0" smtClean="0"/>
              <a:t>, and it is divided into 16 districts</a:t>
            </a:r>
            <a:r>
              <a:rPr lang="pl-PL" dirty="0" smtClean="0"/>
              <a:t>. </a:t>
            </a:r>
            <a:r>
              <a:rPr lang="en-US" dirty="0" smtClean="0"/>
              <a:t>A few kilometers west of the city lies the district of </a:t>
            </a:r>
            <a:r>
              <a:rPr lang="en-US" dirty="0" err="1" smtClean="0"/>
              <a:t>Moscice</a:t>
            </a:r>
            <a:r>
              <a:rPr lang="en-US" dirty="0" smtClean="0"/>
              <a:t>, built in the late 1920s, together with a large chemical plant. The district was named after President of Poland, </a:t>
            </a:r>
            <a:r>
              <a:rPr lang="en-US" dirty="0" err="1" smtClean="0"/>
              <a:t>Ignacy</a:t>
            </a:r>
            <a:r>
              <a:rPr lang="en-US" dirty="0" smtClean="0"/>
              <a:t> </a:t>
            </a:r>
            <a:r>
              <a:rPr lang="en-US" dirty="0" err="1" smtClean="0"/>
              <a:t>Mościcki</a:t>
            </a:r>
            <a:r>
              <a:rPr lang="en-US" dirty="0" smtClean="0"/>
              <a:t>.</a:t>
            </a:r>
            <a:r>
              <a:rPr lang="pl-PL" dirty="0" smtClean="0"/>
              <a:t> </a:t>
            </a:r>
            <a:endParaRPr lang="pl-PL" dirty="0"/>
          </a:p>
        </p:txBody>
      </p:sp>
      <p:pic>
        <p:nvPicPr>
          <p:cNvPr id="7" name="Obraz 6" descr="5596762_-tarnow-dworzec-kolejowy.jpg"/>
          <p:cNvPicPr>
            <a:picLocks noChangeAspect="1"/>
          </p:cNvPicPr>
          <p:nvPr/>
        </p:nvPicPr>
        <p:blipFill>
          <a:blip r:embed="rId2" cstate="print"/>
          <a:stretch>
            <a:fillRect/>
          </a:stretch>
        </p:blipFill>
        <p:spPr>
          <a:xfrm>
            <a:off x="0" y="1268760"/>
            <a:ext cx="9144000" cy="327276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sz="quarter" idx="13"/>
          </p:nvPr>
        </p:nvSpPr>
        <p:spPr>
          <a:xfrm>
            <a:off x="1259632" y="332656"/>
            <a:ext cx="6400800" cy="1329328"/>
          </a:xfrm>
        </p:spPr>
        <p:txBody>
          <a:bodyPr/>
          <a:lstStyle/>
          <a:p>
            <a:pPr marL="45720" indent="0" algn="ctr">
              <a:buNone/>
            </a:pPr>
            <a:r>
              <a:rPr lang="pl-PL" b="1" dirty="0" smtClean="0"/>
              <a:t>The </a:t>
            </a:r>
            <a:r>
              <a:rPr lang="pl-PL" b="1" dirty="0" err="1" smtClean="0"/>
              <a:t>reason</a:t>
            </a:r>
            <a:r>
              <a:rPr lang="pl-PL" b="1" dirty="0" smtClean="0"/>
              <a:t> for </a:t>
            </a:r>
            <a:r>
              <a:rPr lang="pl-PL" b="1" dirty="0" err="1" smtClean="0"/>
              <a:t>this</a:t>
            </a:r>
            <a:r>
              <a:rPr lang="pl-PL" b="1" dirty="0" smtClean="0"/>
              <a:t> </a:t>
            </a:r>
            <a:r>
              <a:rPr lang="pl-PL" b="1" dirty="0" err="1" smtClean="0"/>
              <a:t>pollution</a:t>
            </a:r>
            <a:r>
              <a:rPr lang="pl-PL" b="1" dirty="0" smtClean="0"/>
              <a:t> </a:t>
            </a:r>
            <a:r>
              <a:rPr lang="pl-PL" b="1" dirty="0" err="1" smtClean="0"/>
              <a:t>can</a:t>
            </a:r>
            <a:r>
              <a:rPr lang="pl-PL" b="1" dirty="0" smtClean="0"/>
              <a:t> be chemical company </a:t>
            </a:r>
            <a:r>
              <a:rPr lang="pl-PL" b="1" dirty="0" err="1" smtClean="0"/>
              <a:t>which</a:t>
            </a:r>
            <a:r>
              <a:rPr lang="pl-PL" b="1" dirty="0" smtClean="0"/>
              <a:t> </a:t>
            </a:r>
            <a:r>
              <a:rPr lang="pl-PL" b="1" dirty="0" err="1" smtClean="0"/>
              <a:t>is</a:t>
            </a:r>
            <a:r>
              <a:rPr lang="pl-PL" b="1" dirty="0" smtClean="0"/>
              <a:t> </a:t>
            </a:r>
            <a:r>
              <a:rPr lang="pl-PL" b="1" dirty="0" err="1" smtClean="0"/>
              <a:t>situated</a:t>
            </a:r>
            <a:r>
              <a:rPr lang="pl-PL" b="1" dirty="0" smtClean="0"/>
              <a:t> in </a:t>
            </a:r>
            <a:r>
              <a:rPr lang="pl-PL" b="1" dirty="0" err="1" smtClean="0"/>
              <a:t>our</a:t>
            </a:r>
            <a:r>
              <a:rPr lang="pl-PL" b="1" dirty="0" smtClean="0"/>
              <a:t> city, Tarnów, </a:t>
            </a:r>
            <a:r>
              <a:rPr lang="pl-PL" b="1" dirty="0" err="1" smtClean="0"/>
              <a:t>which</a:t>
            </a:r>
            <a:r>
              <a:rPr lang="pl-PL" b="1" dirty="0" smtClean="0"/>
              <a:t> </a:t>
            </a:r>
            <a:r>
              <a:rPr lang="pl-PL" b="1" dirty="0" err="1" smtClean="0"/>
              <a:t>is</a:t>
            </a:r>
            <a:r>
              <a:rPr lang="pl-PL" b="1" dirty="0" smtClean="0"/>
              <a:t> </a:t>
            </a:r>
            <a:r>
              <a:rPr lang="pl-PL" b="1" dirty="0" err="1" smtClean="0"/>
              <a:t>called</a:t>
            </a:r>
            <a:r>
              <a:rPr lang="pl-PL" b="1" dirty="0" smtClean="0"/>
              <a:t> Azoty </a:t>
            </a:r>
            <a:r>
              <a:rPr lang="pl-PL" b="1" dirty="0" err="1" smtClean="0"/>
              <a:t>Tauron</a:t>
            </a:r>
            <a:r>
              <a:rPr lang="pl-PL" b="1" dirty="0" smtClean="0"/>
              <a:t>.</a:t>
            </a:r>
          </a:p>
          <a:p>
            <a:pPr marL="45720" indent="0">
              <a:buNone/>
            </a:pPr>
            <a:endParaRPr lang="pl-PL" dirty="0"/>
          </a:p>
        </p:txBody>
      </p:sp>
      <p:pic>
        <p:nvPicPr>
          <p:cNvPr id="4" name="Obraz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794952"/>
            <a:ext cx="9144000" cy="5056121"/>
          </a:xfrm>
          <a:prstGeom prst="rect">
            <a:avLst/>
          </a:prstGeom>
        </p:spPr>
      </p:pic>
    </p:spTree>
    <p:extLst>
      <p:ext uri="{BB962C8B-B14F-4D97-AF65-F5344CB8AC3E}">
        <p14:creationId xmlns:p14="http://schemas.microsoft.com/office/powerpoint/2010/main" xmlns="" val="425605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179512" y="188640"/>
            <a:ext cx="8784976" cy="1323439"/>
          </a:xfrm>
          <a:prstGeom prst="rect">
            <a:avLst/>
          </a:prstGeom>
          <a:noFill/>
        </p:spPr>
        <p:txBody>
          <a:bodyPr wrap="square" rtlCol="0">
            <a:spAutoFit/>
          </a:bodyPr>
          <a:lstStyle/>
          <a:p>
            <a:pPr algn="ctr"/>
            <a:r>
              <a:rPr lang="pl-PL" sz="2000" b="1" dirty="0" err="1" smtClean="0"/>
              <a:t>Rivers</a:t>
            </a:r>
            <a:r>
              <a:rPr lang="pl-PL" sz="2000" b="1" dirty="0" smtClean="0"/>
              <a:t> </a:t>
            </a:r>
            <a:r>
              <a:rPr lang="pl-PL" sz="2000" b="1" dirty="0" err="1" smtClean="0"/>
              <a:t>are</a:t>
            </a:r>
            <a:r>
              <a:rPr lang="pl-PL" sz="2000" b="1" dirty="0" smtClean="0"/>
              <a:t> </a:t>
            </a:r>
            <a:r>
              <a:rPr lang="pl-PL" sz="2000" b="1" dirty="0" err="1" smtClean="0"/>
              <a:t>sources</a:t>
            </a:r>
            <a:r>
              <a:rPr lang="pl-PL" sz="2000" b="1" dirty="0" smtClean="0"/>
              <a:t> of </a:t>
            </a:r>
            <a:r>
              <a:rPr lang="pl-PL" sz="2000" b="1" dirty="0" err="1" smtClean="0"/>
              <a:t>water</a:t>
            </a:r>
            <a:r>
              <a:rPr lang="pl-PL" sz="2000" b="1" dirty="0" smtClean="0"/>
              <a:t>, </a:t>
            </a:r>
            <a:r>
              <a:rPr lang="pl-PL" sz="2000" b="1" dirty="0" err="1" smtClean="0"/>
              <a:t>food</a:t>
            </a:r>
            <a:r>
              <a:rPr lang="pl-PL" sz="2000" b="1" dirty="0" smtClean="0"/>
              <a:t> and energy. </a:t>
            </a:r>
            <a:r>
              <a:rPr lang="pl-PL" sz="2000" b="1" dirty="0" err="1" smtClean="0"/>
              <a:t>They</a:t>
            </a:r>
            <a:r>
              <a:rPr lang="pl-PL" sz="2000" b="1" dirty="0" smtClean="0"/>
              <a:t> </a:t>
            </a:r>
            <a:r>
              <a:rPr lang="pl-PL" sz="2000" b="1" dirty="0" err="1" smtClean="0"/>
              <a:t>are</a:t>
            </a:r>
            <a:r>
              <a:rPr lang="pl-PL" sz="2000" b="1" dirty="0" smtClean="0"/>
              <a:t> </a:t>
            </a:r>
            <a:r>
              <a:rPr lang="pl-PL" sz="2000" b="1" dirty="0" err="1" smtClean="0"/>
              <a:t>also</a:t>
            </a:r>
            <a:r>
              <a:rPr lang="pl-PL" sz="2000" b="1" dirty="0" smtClean="0"/>
              <a:t> one of </a:t>
            </a:r>
            <a:r>
              <a:rPr lang="pl-PL" sz="2000" b="1" dirty="0" err="1" smtClean="0"/>
              <a:t>the</a:t>
            </a:r>
            <a:r>
              <a:rPr lang="pl-PL" sz="2000" b="1" dirty="0" smtClean="0"/>
              <a:t> </a:t>
            </a:r>
            <a:r>
              <a:rPr lang="pl-PL" sz="2000" b="1" dirty="0" err="1" smtClean="0"/>
              <a:t>few</a:t>
            </a:r>
            <a:r>
              <a:rPr lang="pl-PL" sz="2000" b="1" dirty="0" smtClean="0"/>
              <a:t> </a:t>
            </a:r>
            <a:r>
              <a:rPr lang="pl-PL" sz="2000" b="1" dirty="0" err="1" smtClean="0"/>
              <a:t>places</a:t>
            </a:r>
            <a:r>
              <a:rPr lang="pl-PL" sz="2000" b="1" dirty="0" smtClean="0"/>
              <a:t> on </a:t>
            </a:r>
            <a:r>
              <a:rPr lang="pl-PL" sz="2000" b="1" dirty="0" err="1" smtClean="0"/>
              <a:t>the</a:t>
            </a:r>
            <a:r>
              <a:rPr lang="pl-PL" sz="2000" b="1" dirty="0" smtClean="0"/>
              <a:t> </a:t>
            </a:r>
            <a:r>
              <a:rPr lang="pl-PL" sz="2000" b="1" dirty="0" err="1" smtClean="0"/>
              <a:t>continent</a:t>
            </a:r>
            <a:r>
              <a:rPr lang="pl-PL" sz="2000" b="1" dirty="0" smtClean="0"/>
              <a:t> </a:t>
            </a:r>
            <a:r>
              <a:rPr lang="pl-PL" sz="2000" b="1" dirty="0" err="1" smtClean="0"/>
              <a:t>where</a:t>
            </a:r>
            <a:r>
              <a:rPr lang="pl-PL" sz="2000" b="1" dirty="0" smtClean="0"/>
              <a:t> </a:t>
            </a:r>
            <a:r>
              <a:rPr lang="pl-PL" sz="2000" b="1" dirty="0" err="1" smtClean="0"/>
              <a:t>important</a:t>
            </a:r>
            <a:r>
              <a:rPr lang="pl-PL" sz="2000" b="1" dirty="0" smtClean="0"/>
              <a:t> </a:t>
            </a:r>
            <a:r>
              <a:rPr lang="pl-PL" sz="2000" b="1" dirty="0" err="1" smtClean="0"/>
              <a:t>ecosystems</a:t>
            </a:r>
            <a:r>
              <a:rPr lang="pl-PL" sz="2000" b="1" dirty="0" smtClean="0"/>
              <a:t> </a:t>
            </a:r>
            <a:r>
              <a:rPr lang="pl-PL" sz="2000" b="1" dirty="0" err="1" smtClean="0"/>
              <a:t>were</a:t>
            </a:r>
            <a:r>
              <a:rPr lang="pl-PL" sz="2000" b="1" dirty="0" smtClean="0"/>
              <a:t> </a:t>
            </a:r>
            <a:r>
              <a:rPr lang="pl-PL" sz="2000" b="1" dirty="0" err="1" smtClean="0"/>
              <a:t>valuable</a:t>
            </a:r>
            <a:r>
              <a:rPr lang="pl-PL" sz="2000" b="1" dirty="0" smtClean="0"/>
              <a:t>. </a:t>
            </a:r>
            <a:r>
              <a:rPr lang="pl-PL" sz="2000" b="1" dirty="0" err="1" smtClean="0"/>
              <a:t>Unfortunately</a:t>
            </a:r>
            <a:r>
              <a:rPr lang="pl-PL" sz="2000" b="1" dirty="0" smtClean="0"/>
              <a:t>, </a:t>
            </a:r>
            <a:r>
              <a:rPr lang="pl-PL" sz="2000" b="1" dirty="0" err="1" smtClean="0"/>
              <a:t>very</a:t>
            </a:r>
            <a:r>
              <a:rPr lang="pl-PL" sz="2000" b="1" dirty="0" smtClean="0"/>
              <a:t> </a:t>
            </a:r>
            <a:r>
              <a:rPr lang="pl-PL" sz="2000" b="1" dirty="0" err="1" smtClean="0"/>
              <a:t>often</a:t>
            </a:r>
            <a:r>
              <a:rPr lang="pl-PL" sz="2000" b="1" dirty="0" smtClean="0"/>
              <a:t> </a:t>
            </a:r>
            <a:r>
              <a:rPr lang="pl-PL" sz="2000" b="1" dirty="0" err="1" smtClean="0"/>
              <a:t>rivers</a:t>
            </a:r>
            <a:r>
              <a:rPr lang="pl-PL" sz="2000" b="1" dirty="0" smtClean="0"/>
              <a:t> </a:t>
            </a:r>
            <a:r>
              <a:rPr lang="pl-PL" sz="2000" b="1" dirty="0" err="1" smtClean="0"/>
              <a:t>become</a:t>
            </a:r>
            <a:r>
              <a:rPr lang="pl-PL" sz="2000" b="1" dirty="0" smtClean="0"/>
              <a:t> a </a:t>
            </a:r>
            <a:r>
              <a:rPr lang="pl-PL" sz="2000" b="1" dirty="0" err="1" smtClean="0"/>
              <a:t>landfill</a:t>
            </a:r>
            <a:r>
              <a:rPr lang="pl-PL" sz="2000" b="1" dirty="0" smtClean="0"/>
              <a:t> of </a:t>
            </a:r>
            <a:r>
              <a:rPr lang="pl-PL" sz="2000" b="1" dirty="0" err="1" smtClean="0"/>
              <a:t>toxic</a:t>
            </a:r>
            <a:r>
              <a:rPr lang="pl-PL" sz="2000" b="1" dirty="0" smtClean="0"/>
              <a:t> chemicals </a:t>
            </a:r>
            <a:r>
              <a:rPr lang="pl-PL" sz="2000" b="1" dirty="0" err="1" smtClean="0"/>
              <a:t>produced</a:t>
            </a:r>
            <a:r>
              <a:rPr lang="pl-PL" sz="2000" b="1" dirty="0" smtClean="0"/>
              <a:t> by industrial </a:t>
            </a:r>
            <a:r>
              <a:rPr lang="pl-PL" sz="2000" b="1" dirty="0" err="1" smtClean="0"/>
              <a:t>plants</a:t>
            </a:r>
            <a:r>
              <a:rPr lang="pl-PL" sz="2000" b="1" dirty="0" smtClean="0"/>
              <a:t> and </a:t>
            </a:r>
            <a:r>
              <a:rPr lang="pl-PL" sz="2000" b="1" dirty="0" err="1" smtClean="0"/>
              <a:t>cities</a:t>
            </a:r>
            <a:r>
              <a:rPr lang="pl-PL" sz="2000" b="1" dirty="0" smtClean="0"/>
              <a:t>.</a:t>
            </a:r>
            <a:endParaRPr lang="pl-PL" sz="2000" b="1" dirty="0"/>
          </a:p>
        </p:txBody>
      </p:sp>
      <p:pic>
        <p:nvPicPr>
          <p:cNvPr id="66562" name="Picture 2" descr="http://upload.wikimedia.org/wikipedia/commons/d/dc/Dunajec_Szczawnica.jpg"/>
          <p:cNvPicPr>
            <a:picLocks noChangeAspect="1" noChangeArrowheads="1"/>
          </p:cNvPicPr>
          <p:nvPr/>
        </p:nvPicPr>
        <p:blipFill>
          <a:blip r:embed="rId2" cstate="print"/>
          <a:srcRect/>
          <a:stretch>
            <a:fillRect/>
          </a:stretch>
        </p:blipFill>
        <p:spPr bwMode="auto">
          <a:xfrm>
            <a:off x="0" y="1628800"/>
            <a:ext cx="9144000" cy="3744416"/>
          </a:xfrm>
          <a:prstGeom prst="rect">
            <a:avLst/>
          </a:prstGeom>
          <a:noFill/>
        </p:spPr>
      </p:pic>
      <p:sp>
        <p:nvSpPr>
          <p:cNvPr id="4" name="pole tekstowe 3"/>
          <p:cNvSpPr txBox="1"/>
          <p:nvPr/>
        </p:nvSpPr>
        <p:spPr>
          <a:xfrm>
            <a:off x="179512" y="5445224"/>
            <a:ext cx="8784976" cy="1323439"/>
          </a:xfrm>
          <a:prstGeom prst="rect">
            <a:avLst/>
          </a:prstGeom>
          <a:noFill/>
        </p:spPr>
        <p:txBody>
          <a:bodyPr wrap="square" rtlCol="0">
            <a:spAutoFit/>
          </a:bodyPr>
          <a:lstStyle/>
          <a:p>
            <a:pPr algn="ctr"/>
            <a:r>
              <a:rPr lang="pl-PL" sz="2000" b="1" dirty="0" smtClean="0"/>
              <a:t>In the 90’s of the XXI </a:t>
            </a:r>
            <a:r>
              <a:rPr lang="pl-PL" sz="2000" b="1" dirty="0" err="1" smtClean="0"/>
              <a:t>century</a:t>
            </a:r>
            <a:r>
              <a:rPr lang="pl-PL" sz="2000" b="1" dirty="0" smtClean="0"/>
              <a:t> The Dunajec River was </a:t>
            </a:r>
            <a:r>
              <a:rPr lang="pl-PL" sz="2000" b="1" dirty="0" err="1" smtClean="0"/>
              <a:t>very</a:t>
            </a:r>
            <a:r>
              <a:rPr lang="pl-PL" sz="2000" b="1" dirty="0" smtClean="0"/>
              <a:t> </a:t>
            </a:r>
            <a:r>
              <a:rPr lang="pl-PL" sz="2000" b="1" dirty="0" err="1" smtClean="0"/>
              <a:t>polutted</a:t>
            </a:r>
            <a:r>
              <a:rPr lang="pl-PL" sz="2000" b="1" dirty="0" smtClean="0"/>
              <a:t> </a:t>
            </a:r>
            <a:r>
              <a:rPr lang="pl-PL" sz="2000" b="1" dirty="0" err="1" smtClean="0"/>
              <a:t>because</a:t>
            </a:r>
            <a:r>
              <a:rPr lang="pl-PL" sz="2000" b="1" dirty="0" smtClean="0"/>
              <a:t> of </a:t>
            </a:r>
            <a:r>
              <a:rPr lang="pl-PL" sz="2000" b="1" dirty="0" err="1" smtClean="0"/>
              <a:t>toxic</a:t>
            </a:r>
            <a:r>
              <a:rPr lang="pl-PL" sz="2000" b="1" dirty="0" smtClean="0"/>
              <a:t> chemicals </a:t>
            </a:r>
            <a:r>
              <a:rPr lang="pl-PL" sz="2000" b="1" dirty="0" err="1" smtClean="0"/>
              <a:t>produced</a:t>
            </a:r>
            <a:r>
              <a:rPr lang="pl-PL" sz="2000" b="1" dirty="0" smtClean="0"/>
              <a:t> by Azoty Plant. </a:t>
            </a:r>
            <a:r>
              <a:rPr lang="pl-PL" sz="2000" b="1" dirty="0" err="1" smtClean="0"/>
              <a:t>However</a:t>
            </a:r>
            <a:r>
              <a:rPr lang="pl-PL" sz="2000" b="1" dirty="0" smtClean="0"/>
              <a:t>, </a:t>
            </a:r>
            <a:r>
              <a:rPr lang="pl-PL" sz="2000" b="1" dirty="0" err="1" smtClean="0"/>
              <a:t>due</a:t>
            </a:r>
            <a:r>
              <a:rPr lang="pl-PL" sz="2000" b="1" dirty="0" smtClean="0"/>
              <a:t> to </a:t>
            </a:r>
            <a:r>
              <a:rPr lang="pl-PL" sz="2000" b="1" dirty="0" err="1" smtClean="0"/>
              <a:t>tourist</a:t>
            </a:r>
            <a:r>
              <a:rPr lang="pl-PL" sz="2000" b="1" dirty="0" smtClean="0"/>
              <a:t> </a:t>
            </a:r>
            <a:r>
              <a:rPr lang="pl-PL" sz="2000" b="1" dirty="0" err="1" smtClean="0"/>
              <a:t>interest</a:t>
            </a:r>
            <a:r>
              <a:rPr lang="pl-PL" sz="2000" b="1" dirty="0" smtClean="0"/>
              <a:t> </a:t>
            </a:r>
            <a:r>
              <a:rPr lang="pl-PL" sz="2000" b="1" dirty="0" err="1" smtClean="0"/>
              <a:t>in</a:t>
            </a:r>
            <a:r>
              <a:rPr lang="pl-PL" sz="2000" b="1" dirty="0" smtClean="0"/>
              <a:t> </a:t>
            </a:r>
            <a:r>
              <a:rPr lang="pl-PL" sz="2000" b="1" dirty="0" err="1" smtClean="0"/>
              <a:t>this</a:t>
            </a:r>
            <a:r>
              <a:rPr lang="pl-PL" sz="2000" b="1" dirty="0" smtClean="0"/>
              <a:t> </a:t>
            </a:r>
            <a:r>
              <a:rPr lang="pl-PL" sz="2000" b="1" dirty="0" err="1" smtClean="0"/>
              <a:t>river</a:t>
            </a:r>
            <a:r>
              <a:rPr lang="pl-PL" sz="2000" b="1" dirty="0" smtClean="0"/>
              <a:t>, </a:t>
            </a:r>
            <a:r>
              <a:rPr lang="pl-PL" sz="2000" b="1" dirty="0" err="1" smtClean="0"/>
              <a:t>special</a:t>
            </a:r>
            <a:r>
              <a:rPr lang="pl-PL" sz="2000" b="1" dirty="0" smtClean="0"/>
              <a:t> </a:t>
            </a:r>
            <a:r>
              <a:rPr lang="pl-PL" sz="2000" b="1" dirty="0" err="1" smtClean="0"/>
              <a:t>organizations</a:t>
            </a:r>
            <a:r>
              <a:rPr lang="pl-PL" sz="2000" b="1" dirty="0" smtClean="0"/>
              <a:t> </a:t>
            </a:r>
            <a:r>
              <a:rPr lang="pl-PL" sz="2000" b="1" dirty="0" err="1" smtClean="0"/>
              <a:t>deal</a:t>
            </a:r>
            <a:r>
              <a:rPr lang="pl-PL" sz="2000" b="1" dirty="0" smtClean="0"/>
              <a:t> </a:t>
            </a:r>
            <a:r>
              <a:rPr lang="pl-PL" sz="2000" b="1" dirty="0" err="1" smtClean="0"/>
              <a:t>with</a:t>
            </a:r>
            <a:r>
              <a:rPr lang="pl-PL" sz="2000" b="1" dirty="0" smtClean="0"/>
              <a:t> </a:t>
            </a:r>
            <a:r>
              <a:rPr lang="pl-PL" sz="2000" b="1" dirty="0" err="1" smtClean="0"/>
              <a:t>this</a:t>
            </a:r>
            <a:r>
              <a:rPr lang="pl-PL" sz="2000" b="1" dirty="0" smtClean="0"/>
              <a:t> problem.</a:t>
            </a:r>
            <a:endParaRPr lang="pl-PL" sz="2000" b="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323528" y="4869160"/>
            <a:ext cx="8640960" cy="1631216"/>
          </a:xfrm>
          <a:prstGeom prst="rect">
            <a:avLst/>
          </a:prstGeom>
          <a:noFill/>
        </p:spPr>
        <p:txBody>
          <a:bodyPr wrap="square" rtlCol="0">
            <a:spAutoFit/>
          </a:bodyPr>
          <a:lstStyle/>
          <a:p>
            <a:pPr algn="ctr"/>
            <a:r>
              <a:rPr lang="pl-PL" sz="2000" b="1" dirty="0" smtClean="0"/>
              <a:t>But not </a:t>
            </a:r>
            <a:r>
              <a:rPr lang="pl-PL" sz="2000" b="1" dirty="0" err="1" smtClean="0"/>
              <a:t>only</a:t>
            </a:r>
            <a:r>
              <a:rPr lang="pl-PL" sz="2000" b="1" dirty="0" smtClean="0"/>
              <a:t> </a:t>
            </a:r>
            <a:r>
              <a:rPr lang="pl-PL" sz="2000" b="1" dirty="0" err="1" smtClean="0"/>
              <a:t>residents</a:t>
            </a:r>
            <a:r>
              <a:rPr lang="pl-PL" sz="2000" b="1" dirty="0" smtClean="0"/>
              <a:t> of Tarnów </a:t>
            </a:r>
            <a:r>
              <a:rPr lang="pl-PL" sz="2000" b="1" dirty="0" err="1" smtClean="0"/>
              <a:t>have</a:t>
            </a:r>
            <a:r>
              <a:rPr lang="pl-PL" sz="2000" b="1" dirty="0" smtClean="0"/>
              <a:t> </a:t>
            </a:r>
            <a:r>
              <a:rPr lang="pl-PL" sz="2000" b="1" dirty="0" err="1" smtClean="0"/>
              <a:t>problems</a:t>
            </a:r>
            <a:r>
              <a:rPr lang="pl-PL" sz="2000" b="1" dirty="0" smtClean="0"/>
              <a:t> </a:t>
            </a:r>
            <a:r>
              <a:rPr lang="pl-PL" sz="2000" b="1" dirty="0" err="1" smtClean="0"/>
              <a:t>with</a:t>
            </a:r>
            <a:r>
              <a:rPr lang="pl-PL" sz="2000" b="1" dirty="0" smtClean="0"/>
              <a:t> </a:t>
            </a:r>
            <a:r>
              <a:rPr lang="pl-PL" sz="2000" b="1" dirty="0" err="1" smtClean="0"/>
              <a:t>it</a:t>
            </a:r>
            <a:r>
              <a:rPr lang="pl-PL" sz="2000" b="1" dirty="0" smtClean="0"/>
              <a:t>. Fish </a:t>
            </a:r>
            <a:r>
              <a:rPr lang="pl-PL" sz="2000" b="1" dirty="0" err="1" smtClean="0"/>
              <a:t>floating</a:t>
            </a:r>
            <a:r>
              <a:rPr lang="pl-PL" sz="2000" b="1" dirty="0" smtClean="0"/>
              <a:t> </a:t>
            </a:r>
            <a:r>
              <a:rPr lang="pl-PL" sz="2000" b="1" dirty="0" err="1" smtClean="0"/>
              <a:t>in</a:t>
            </a:r>
            <a:r>
              <a:rPr lang="pl-PL" sz="2000" b="1" dirty="0" smtClean="0"/>
              <a:t> </a:t>
            </a:r>
            <a:r>
              <a:rPr lang="pl-PL" sz="2000" b="1" dirty="0" err="1" smtClean="0"/>
              <a:t>the</a:t>
            </a:r>
            <a:r>
              <a:rPr lang="pl-PL" sz="2000" b="1" dirty="0" smtClean="0"/>
              <a:t> </a:t>
            </a:r>
            <a:r>
              <a:rPr lang="pl-PL" sz="2000" b="1" dirty="0" err="1" smtClean="0"/>
              <a:t>rivers</a:t>
            </a:r>
            <a:r>
              <a:rPr lang="pl-PL" sz="2000" b="1" dirty="0" smtClean="0"/>
              <a:t> </a:t>
            </a:r>
            <a:r>
              <a:rPr lang="pl-PL" sz="2000" b="1" dirty="0" err="1" smtClean="0"/>
              <a:t>are</a:t>
            </a:r>
            <a:r>
              <a:rPr lang="pl-PL" sz="2000" b="1" dirty="0" smtClean="0"/>
              <a:t> </a:t>
            </a:r>
            <a:r>
              <a:rPr lang="pl-PL" sz="2000" b="1" dirty="0" err="1" smtClean="0"/>
              <a:t>dying</a:t>
            </a:r>
            <a:r>
              <a:rPr lang="pl-PL" sz="2000" b="1" dirty="0" smtClean="0"/>
              <a:t> </a:t>
            </a:r>
            <a:r>
              <a:rPr lang="pl-PL" sz="2000" b="1" dirty="0" err="1" smtClean="0"/>
              <a:t>because</a:t>
            </a:r>
            <a:r>
              <a:rPr lang="pl-PL" sz="2000" b="1" dirty="0" smtClean="0"/>
              <a:t> of high </a:t>
            </a:r>
            <a:r>
              <a:rPr lang="pl-PL" sz="2000" b="1" dirty="0" err="1" smtClean="0"/>
              <a:t>temperature</a:t>
            </a:r>
            <a:r>
              <a:rPr lang="pl-PL" sz="2000" b="1" dirty="0" smtClean="0"/>
              <a:t> and </a:t>
            </a:r>
            <a:r>
              <a:rPr lang="pl-PL" sz="2000" b="1" dirty="0" err="1" smtClean="0"/>
              <a:t>low</a:t>
            </a:r>
            <a:r>
              <a:rPr lang="pl-PL" sz="2000" b="1" dirty="0" smtClean="0"/>
              <a:t> </a:t>
            </a:r>
            <a:r>
              <a:rPr lang="pl-PL" sz="2000" b="1" dirty="0" err="1" smtClean="0"/>
              <a:t>level</a:t>
            </a:r>
            <a:r>
              <a:rPr lang="pl-PL" sz="2000" b="1" dirty="0" smtClean="0"/>
              <a:t> of </a:t>
            </a:r>
            <a:r>
              <a:rPr lang="pl-PL" sz="2000" b="1" dirty="0" err="1" smtClean="0"/>
              <a:t>water</a:t>
            </a:r>
            <a:r>
              <a:rPr lang="pl-PL" sz="2000" b="1" dirty="0" smtClean="0"/>
              <a:t>. </a:t>
            </a:r>
            <a:r>
              <a:rPr lang="pl-PL" sz="2000" b="1" dirty="0" err="1" smtClean="0"/>
              <a:t>Special</a:t>
            </a:r>
            <a:r>
              <a:rPr lang="pl-PL" sz="2000" b="1" dirty="0" smtClean="0"/>
              <a:t> </a:t>
            </a:r>
            <a:r>
              <a:rPr lang="pl-PL" sz="2000" b="1" dirty="0" err="1" smtClean="0"/>
              <a:t>organizations</a:t>
            </a:r>
            <a:r>
              <a:rPr lang="pl-PL" sz="2000" b="1" dirty="0" smtClean="0"/>
              <a:t> </a:t>
            </a:r>
            <a:r>
              <a:rPr lang="pl-PL" sz="2000" b="1" dirty="0" err="1" smtClean="0"/>
              <a:t>are</a:t>
            </a:r>
            <a:r>
              <a:rPr lang="pl-PL" sz="2000" b="1" dirty="0" smtClean="0"/>
              <a:t> </a:t>
            </a:r>
            <a:r>
              <a:rPr lang="pl-PL" sz="2000" b="1" dirty="0" err="1" smtClean="0"/>
              <a:t>trying</a:t>
            </a:r>
            <a:r>
              <a:rPr lang="pl-PL" sz="2000" b="1" dirty="0" smtClean="0"/>
              <a:t> to </a:t>
            </a:r>
            <a:r>
              <a:rPr lang="pl-PL" sz="2000" b="1" dirty="0" err="1" smtClean="0"/>
              <a:t>deal</a:t>
            </a:r>
            <a:r>
              <a:rPr lang="pl-PL" sz="2000" b="1" dirty="0" smtClean="0"/>
              <a:t> </a:t>
            </a:r>
            <a:r>
              <a:rPr lang="pl-PL" sz="2000" b="1" dirty="0" err="1" smtClean="0"/>
              <a:t>with</a:t>
            </a:r>
            <a:r>
              <a:rPr lang="pl-PL" sz="2000" b="1" dirty="0" smtClean="0"/>
              <a:t> </a:t>
            </a:r>
            <a:r>
              <a:rPr lang="pl-PL" sz="2000" b="1" dirty="0" err="1" smtClean="0"/>
              <a:t>this</a:t>
            </a:r>
            <a:r>
              <a:rPr lang="pl-PL" sz="2000" b="1" dirty="0" smtClean="0"/>
              <a:t> problem, </a:t>
            </a:r>
            <a:r>
              <a:rPr lang="pl-PL" sz="2000" b="1" dirty="0" err="1" smtClean="0"/>
              <a:t>however</a:t>
            </a:r>
            <a:r>
              <a:rPr lang="pl-PL" sz="2000" b="1" dirty="0" smtClean="0"/>
              <a:t>, </a:t>
            </a:r>
            <a:r>
              <a:rPr lang="pl-PL" sz="2000" b="1" dirty="0" err="1" smtClean="0"/>
              <a:t>it</a:t>
            </a:r>
            <a:r>
              <a:rPr lang="pl-PL" sz="2000" b="1" dirty="0" smtClean="0"/>
              <a:t> </a:t>
            </a:r>
            <a:r>
              <a:rPr lang="pl-PL" sz="2000" b="1" dirty="0" err="1" smtClean="0"/>
              <a:t>isn’t</a:t>
            </a:r>
            <a:r>
              <a:rPr lang="pl-PL" sz="2000" b="1" dirty="0" smtClean="0"/>
              <a:t> so </a:t>
            </a:r>
            <a:r>
              <a:rPr lang="pl-PL" sz="2000" b="1" dirty="0" err="1" smtClean="0"/>
              <a:t>easy</a:t>
            </a:r>
            <a:r>
              <a:rPr lang="pl-PL" sz="2000" b="1" dirty="0" smtClean="0"/>
              <a:t>.</a:t>
            </a:r>
          </a:p>
          <a:p>
            <a:pPr algn="ctr"/>
            <a:endParaRPr lang="pl-PL" sz="2000" dirty="0"/>
          </a:p>
        </p:txBody>
      </p:sp>
      <p:pic>
        <p:nvPicPr>
          <p:cNvPr id="67586" name="Picture 2" descr="http://asp.analiza-gieldowa.pl/pix/asp_1258582329-481241_.jpg"/>
          <p:cNvPicPr>
            <a:picLocks noChangeAspect="1" noChangeArrowheads="1"/>
          </p:cNvPicPr>
          <p:nvPr/>
        </p:nvPicPr>
        <p:blipFill>
          <a:blip r:embed="rId2" cstate="print"/>
          <a:srcRect/>
          <a:stretch>
            <a:fillRect/>
          </a:stretch>
        </p:blipFill>
        <p:spPr bwMode="auto">
          <a:xfrm>
            <a:off x="0" y="0"/>
            <a:ext cx="9144000" cy="4725144"/>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13"/>
          </p:nvPr>
        </p:nvSpPr>
        <p:spPr>
          <a:xfrm>
            <a:off x="395536" y="188640"/>
            <a:ext cx="8424936" cy="2592288"/>
          </a:xfrm>
        </p:spPr>
        <p:txBody>
          <a:bodyPr>
            <a:normAutofit fontScale="77500" lnSpcReduction="20000"/>
          </a:bodyPr>
          <a:lstStyle/>
          <a:p>
            <a:pPr marL="45720" indent="0" algn="ctr">
              <a:buNone/>
            </a:pPr>
            <a:r>
              <a:rPr lang="en-US" b="1" dirty="0" smtClean="0"/>
              <a:t/>
            </a:r>
            <a:br>
              <a:rPr lang="en-US" b="1" dirty="0" smtClean="0"/>
            </a:br>
            <a:r>
              <a:rPr lang="en-US" b="1" dirty="0" smtClean="0"/>
              <a:t>In our region, there are many different species of animals and plants threatened with extinction due to pollution. In recent years, species diversity has changed due to the development of chemical engineering in our city.</a:t>
            </a:r>
            <a:br>
              <a:rPr lang="en-US" b="1" dirty="0" smtClean="0"/>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endParaRPr lang="pl-PL" dirty="0"/>
          </a:p>
        </p:txBody>
      </p:sp>
      <p:sp>
        <p:nvSpPr>
          <p:cNvPr id="4" name="pole tekstowe 3"/>
          <p:cNvSpPr txBox="1"/>
          <p:nvPr/>
        </p:nvSpPr>
        <p:spPr>
          <a:xfrm>
            <a:off x="1043608" y="5103674"/>
            <a:ext cx="7488832" cy="1754326"/>
          </a:xfrm>
          <a:prstGeom prst="rect">
            <a:avLst/>
          </a:prstGeom>
          <a:noFill/>
        </p:spPr>
        <p:txBody>
          <a:bodyPr wrap="square" rtlCol="0">
            <a:spAutoFit/>
          </a:bodyPr>
          <a:lstStyle/>
          <a:p>
            <a:pPr algn="ctr"/>
            <a:r>
              <a:rPr lang="pl-PL" dirty="0" smtClean="0"/>
              <a:t/>
            </a:r>
            <a:br>
              <a:rPr lang="pl-PL" dirty="0" smtClean="0"/>
            </a:br>
            <a:r>
              <a:rPr lang="en-US" b="1" dirty="0" smtClean="0"/>
              <a:t/>
            </a:r>
            <a:br>
              <a:rPr lang="en-US" b="1" dirty="0" smtClean="0"/>
            </a:br>
            <a:r>
              <a:rPr lang="en-US" b="1" dirty="0" smtClean="0"/>
              <a:t>This led to a reduction in the number of valuable and typical species. But still in Tarnow, we can find many representatives of unusual and interesting species of animals and plants. </a:t>
            </a:r>
            <a:endParaRPr lang="pl-PL" dirty="0" smtClean="0"/>
          </a:p>
          <a:p>
            <a:pPr algn="ctr"/>
            <a:endParaRPr lang="pl-PL" dirty="0"/>
          </a:p>
        </p:txBody>
      </p:sp>
      <p:pic>
        <p:nvPicPr>
          <p:cNvPr id="5" name="Obraz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412776"/>
            <a:ext cx="9144000" cy="4086682"/>
          </a:xfrm>
          <a:prstGeom prst="rect">
            <a:avLst/>
          </a:prstGeom>
        </p:spPr>
      </p:pic>
    </p:spTree>
    <p:extLst>
      <p:ext uri="{BB962C8B-B14F-4D97-AF65-F5344CB8AC3E}">
        <p14:creationId xmlns:p14="http://schemas.microsoft.com/office/powerpoint/2010/main" xmlns="" val="178574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763688" y="188640"/>
            <a:ext cx="5461992" cy="1143000"/>
          </a:xfrm>
        </p:spPr>
        <p:txBody>
          <a:bodyPr/>
          <a:lstStyle/>
          <a:p>
            <a:pPr>
              <a:buNone/>
            </a:pPr>
            <a:r>
              <a:rPr lang="pl-PL" sz="6600" dirty="0" smtClean="0"/>
              <a:t>THE END ☻</a:t>
            </a:r>
            <a:endParaRPr lang="pl-PL" sz="6600" dirty="0"/>
          </a:p>
        </p:txBody>
      </p:sp>
      <p:sp>
        <p:nvSpPr>
          <p:cNvPr id="3" name="pole tekstowe 2"/>
          <p:cNvSpPr txBox="1"/>
          <p:nvPr/>
        </p:nvSpPr>
        <p:spPr>
          <a:xfrm>
            <a:off x="971600" y="1484784"/>
            <a:ext cx="7056784" cy="584775"/>
          </a:xfrm>
          <a:prstGeom prst="rect">
            <a:avLst/>
          </a:prstGeom>
          <a:noFill/>
        </p:spPr>
        <p:txBody>
          <a:bodyPr wrap="square" rtlCol="0">
            <a:spAutoFit/>
          </a:bodyPr>
          <a:lstStyle/>
          <a:p>
            <a:pPr algn="ctr"/>
            <a:r>
              <a:rPr lang="pl-PL" sz="3200" b="1" dirty="0" err="1" smtClean="0">
                <a:effectLst>
                  <a:outerShdw blurRad="38100" dist="38100" dir="2700000" algn="tl">
                    <a:srgbClr val="000000">
                      <a:alpha val="43137"/>
                    </a:srgbClr>
                  </a:outerShdw>
                </a:effectLst>
              </a:rPr>
              <a:t>Thanks</a:t>
            </a:r>
            <a:r>
              <a:rPr lang="pl-PL" sz="3200" b="1" dirty="0" smtClean="0">
                <a:effectLst>
                  <a:outerShdw blurRad="38100" dist="38100" dir="2700000" algn="tl">
                    <a:srgbClr val="000000">
                      <a:alpha val="43137"/>
                    </a:srgbClr>
                  </a:outerShdw>
                </a:effectLst>
              </a:rPr>
              <a:t> for </a:t>
            </a:r>
            <a:r>
              <a:rPr lang="pl-PL" sz="3200" b="1" dirty="0" err="1" smtClean="0">
                <a:effectLst>
                  <a:outerShdw blurRad="38100" dist="38100" dir="2700000" algn="tl">
                    <a:srgbClr val="000000">
                      <a:alpha val="43137"/>
                    </a:srgbClr>
                  </a:outerShdw>
                </a:effectLst>
              </a:rPr>
              <a:t>your</a:t>
            </a:r>
            <a:r>
              <a:rPr lang="pl-PL" sz="3200" b="1" dirty="0" smtClean="0">
                <a:effectLst>
                  <a:outerShdw blurRad="38100" dist="38100" dir="2700000" algn="tl">
                    <a:srgbClr val="000000">
                      <a:alpha val="43137"/>
                    </a:srgbClr>
                  </a:outerShdw>
                </a:effectLst>
              </a:rPr>
              <a:t> </a:t>
            </a:r>
            <a:r>
              <a:rPr lang="pl-PL" sz="3200" b="1" dirty="0" err="1" smtClean="0">
                <a:effectLst>
                  <a:outerShdw blurRad="38100" dist="38100" dir="2700000" algn="tl">
                    <a:srgbClr val="000000">
                      <a:alpha val="43137"/>
                    </a:srgbClr>
                  </a:outerShdw>
                </a:effectLst>
              </a:rPr>
              <a:t>attention</a:t>
            </a:r>
            <a:r>
              <a:rPr lang="pl-PL" sz="3200" b="1" dirty="0" smtClean="0">
                <a:effectLst>
                  <a:outerShdw blurRad="38100" dist="38100" dir="2700000" algn="tl">
                    <a:srgbClr val="000000">
                      <a:alpha val="43137"/>
                    </a:srgbClr>
                  </a:outerShdw>
                </a:effectLst>
              </a:rPr>
              <a:t> ! </a:t>
            </a:r>
            <a:endParaRPr lang="pl-PL" sz="3200" b="1" dirty="0">
              <a:effectLst>
                <a:outerShdw blurRad="38100" dist="38100" dir="2700000" algn="tl">
                  <a:srgbClr val="000000">
                    <a:alpha val="43137"/>
                  </a:srgbClr>
                </a:outerShdw>
              </a:effectLst>
            </a:endParaRPr>
          </a:p>
        </p:txBody>
      </p:sp>
      <p:sp>
        <p:nvSpPr>
          <p:cNvPr id="4" name="pole tekstowe 3"/>
          <p:cNvSpPr txBox="1"/>
          <p:nvPr/>
        </p:nvSpPr>
        <p:spPr>
          <a:xfrm>
            <a:off x="1907704" y="6165304"/>
            <a:ext cx="5436096" cy="523220"/>
          </a:xfrm>
          <a:prstGeom prst="rect">
            <a:avLst/>
          </a:prstGeom>
          <a:noFill/>
        </p:spPr>
        <p:txBody>
          <a:bodyPr wrap="square" rtlCol="0">
            <a:spAutoFit/>
          </a:bodyPr>
          <a:lstStyle/>
          <a:p>
            <a:pPr algn="ctr"/>
            <a:r>
              <a:rPr lang="pl-PL" sz="1400" dirty="0" err="1" smtClean="0"/>
              <a:t>Directed</a:t>
            </a:r>
            <a:r>
              <a:rPr lang="pl-PL" sz="1400" dirty="0" smtClean="0"/>
              <a:t> by Kinga </a:t>
            </a:r>
            <a:r>
              <a:rPr lang="pl-PL" sz="1400" dirty="0" err="1" smtClean="0"/>
              <a:t>Borsa</a:t>
            </a:r>
            <a:r>
              <a:rPr lang="pl-PL" sz="1400" dirty="0" smtClean="0"/>
              <a:t> and Adrianna Węgrzyn</a:t>
            </a:r>
            <a:br>
              <a:rPr lang="pl-PL" sz="1400" dirty="0" smtClean="0"/>
            </a:br>
            <a:r>
              <a:rPr lang="pl-PL" sz="1400" dirty="0" err="1" smtClean="0"/>
              <a:t>class</a:t>
            </a:r>
            <a:r>
              <a:rPr lang="pl-PL" sz="1400" dirty="0" smtClean="0"/>
              <a:t> 2E III Liceum Ogólnokształcące </a:t>
            </a:r>
            <a:r>
              <a:rPr lang="pl-PL" sz="1400" dirty="0" err="1" smtClean="0"/>
              <a:t>in</a:t>
            </a:r>
            <a:r>
              <a:rPr lang="pl-PL" sz="1400" dirty="0" smtClean="0"/>
              <a:t> Tarnów, Poland</a:t>
            </a:r>
            <a:endParaRPr lang="pl-PL" sz="1400" dirty="0"/>
          </a:p>
        </p:txBody>
      </p:sp>
      <p:pic>
        <p:nvPicPr>
          <p:cNvPr id="69634" name="Picture 2" descr="http://i.wp.pl/a/f/jpeg/24579/biodiv390.jpeg"/>
          <p:cNvPicPr>
            <a:picLocks noChangeAspect="1" noChangeArrowheads="1"/>
          </p:cNvPicPr>
          <p:nvPr/>
        </p:nvPicPr>
        <p:blipFill>
          <a:blip r:embed="rId2" cstate="print"/>
          <a:srcRect/>
          <a:stretch>
            <a:fillRect/>
          </a:stretch>
        </p:blipFill>
        <p:spPr bwMode="auto">
          <a:xfrm>
            <a:off x="0" y="2204864"/>
            <a:ext cx="9144000" cy="3888432"/>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tarnow.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tarnow2.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tarnow3.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tarnow4.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20013" y="0"/>
            <a:ext cx="9264013" cy="69480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4044900166"/>
      </p:ext>
    </p:extLst>
  </p:cSld>
  <p:clrMapOvr>
    <a:masterClrMapping/>
  </p:clrMapOvr>
</p:sld>
</file>

<file path=ppt/theme/theme1.xml><?xml version="1.0" encoding="utf-8"?>
<a:theme xmlns:a="http://schemas.openxmlformats.org/drawingml/2006/main" name="Aerodynamiczny">
  <a:themeElements>
    <a:clrScheme name="Aerodynamiczny">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Aerodynamiczny">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erodynamiczny">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1152</TotalTime>
  <Words>1314</Words>
  <Application>Microsoft Office PowerPoint</Application>
  <PresentationFormat>Pokaz na ekranie (4:3)</PresentationFormat>
  <Paragraphs>115</Paragraphs>
  <Slides>44</Slides>
  <Notes>0</Notes>
  <HiddenSlides>2</HiddenSlides>
  <MMClips>0</MMClips>
  <ScaleCrop>false</ScaleCrop>
  <HeadingPairs>
    <vt:vector size="4" baseType="variant">
      <vt:variant>
        <vt:lpstr>Motyw</vt:lpstr>
      </vt:variant>
      <vt:variant>
        <vt:i4>1</vt:i4>
      </vt:variant>
      <vt:variant>
        <vt:lpstr>Tytuły slajdów</vt:lpstr>
      </vt:variant>
      <vt:variant>
        <vt:i4>44</vt:i4>
      </vt:variant>
    </vt:vector>
  </HeadingPairs>
  <TitlesOfParts>
    <vt:vector size="45" baseType="lpstr">
      <vt:lpstr>Aerodynamiczny</vt:lpstr>
      <vt:lpstr>Slajd 1</vt:lpstr>
      <vt:lpstr>Poland </vt:lpstr>
      <vt:lpstr>Slajd 3</vt:lpstr>
      <vt:lpstr>Tarnów</vt:lpstr>
      <vt:lpstr>Slajd 5</vt:lpstr>
      <vt:lpstr>Slajd 6</vt:lpstr>
      <vt:lpstr>Slajd 7</vt:lpstr>
      <vt:lpstr>Slajd 8</vt:lpstr>
      <vt:lpstr>Slajd 9</vt:lpstr>
      <vt:lpstr>Slajd 10</vt:lpstr>
      <vt:lpstr>Slajd 11</vt:lpstr>
      <vt:lpstr>    Biodiversity of Poland </vt:lpstr>
      <vt:lpstr>Biodivesity of Tarnów</vt:lpstr>
      <vt:lpstr>Slajd 14</vt:lpstr>
      <vt:lpstr>Slajd 15</vt:lpstr>
      <vt:lpstr>Slajd 16</vt:lpstr>
      <vt:lpstr>Beavers </vt:lpstr>
      <vt:lpstr>Slajd 18</vt:lpstr>
      <vt:lpstr>      Do you know that..</vt:lpstr>
      <vt:lpstr>Slajd 20</vt:lpstr>
      <vt:lpstr>Deer</vt:lpstr>
      <vt:lpstr>Deer</vt:lpstr>
      <vt:lpstr>Facts</vt:lpstr>
      <vt:lpstr>Butterflies</vt:lpstr>
      <vt:lpstr>Slajd 25</vt:lpstr>
      <vt:lpstr>Sparrows and Titmouse</vt:lpstr>
      <vt:lpstr>Sparrows</vt:lpstr>
      <vt:lpstr>Facts About Sparrows</vt:lpstr>
      <vt:lpstr>Titmouse</vt:lpstr>
      <vt:lpstr>Slajd 30</vt:lpstr>
      <vt:lpstr>Storks</vt:lpstr>
      <vt:lpstr>Slajd 32</vt:lpstr>
      <vt:lpstr>Slajd 33</vt:lpstr>
      <vt:lpstr>Mugo Pine Pinus mugo </vt:lpstr>
      <vt:lpstr>Slajd 35</vt:lpstr>
      <vt:lpstr>Slajd 36</vt:lpstr>
      <vt:lpstr>The birch tree</vt:lpstr>
      <vt:lpstr>Pollution</vt:lpstr>
      <vt:lpstr>Slajd 39</vt:lpstr>
      <vt:lpstr>Slajd 40</vt:lpstr>
      <vt:lpstr>Slajd 41</vt:lpstr>
      <vt:lpstr>Slajd 42</vt:lpstr>
      <vt:lpstr>Slajd 43</vt:lpstr>
      <vt:lpstr>THE END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Kinia</dc:creator>
  <cp:lastModifiedBy>student002d</cp:lastModifiedBy>
  <cp:revision>66</cp:revision>
  <dcterms:created xsi:type="dcterms:W3CDTF">2014-02-03T09:08:57Z</dcterms:created>
  <dcterms:modified xsi:type="dcterms:W3CDTF">2014-06-18T10:30:48Z</dcterms:modified>
</cp:coreProperties>
</file>