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259" r:id="rId4"/>
    <p:sldId id="260" r:id="rId5"/>
    <p:sldId id="266" r:id="rId6"/>
    <p:sldId id="267" r:id="rId7"/>
    <p:sldId id="262" r:id="rId8"/>
    <p:sldId id="263" r:id="rId9"/>
    <p:sldId id="264" r:id="rId10"/>
    <p:sldId id="265" r:id="rId11"/>
    <p:sldId id="271" r:id="rId12"/>
    <p:sldId id="272" r:id="rId13"/>
    <p:sldId id="273" r:id="rId14"/>
    <p:sldId id="274" r:id="rId15"/>
    <p:sldId id="275" r:id="rId16"/>
    <p:sldId id="276" r:id="rId17"/>
    <p:sldId id="277" r:id="rId18"/>
    <p:sldId id="278" r:id="rId19"/>
    <p:sldId id="279" r:id="rId20"/>
    <p:sldId id="268" r:id="rId21"/>
    <p:sldId id="269" r:id="rId22"/>
    <p:sldId id="270"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4" d="100"/>
          <a:sy n="74"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B9534-C1C5-4398-B21B-EED63629291D}" type="datetimeFigureOut">
              <a:rPr lang="pl-PL" smtClean="0"/>
              <a:pPr/>
              <a:t>2013-06-23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D6ECD-B3ED-4325-8618-50F3228BBF1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9232C351-A248-4152-B5C7-9BBB664DA97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32C351-A248-4152-B5C7-9BBB664DA97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32C351-A248-4152-B5C7-9BBB664DA97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9232C351-A248-4152-B5C7-9BBB664DA97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9232C351-A248-4152-B5C7-9BBB664DA971}"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9232C351-A248-4152-B5C7-9BBB664DA97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9232C351-A248-4152-B5C7-9BBB664DA971}"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32C351-A248-4152-B5C7-9BBB664DA97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32C351-A248-4152-B5C7-9BBB664DA97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32C351-A248-4152-B5C7-9BBB664DA97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DB8C4E2F-BCF9-47A1-AA55-2AB3CA35D493}" type="datetimeFigureOut">
              <a:rPr lang="pl-PL" smtClean="0"/>
              <a:pPr/>
              <a:t>2013-06-23</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9232C351-A248-4152-B5C7-9BBB664DA971}"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8C4E2F-BCF9-47A1-AA55-2AB3CA35D493}" type="datetimeFigureOut">
              <a:rPr lang="pl-PL" smtClean="0"/>
              <a:pPr/>
              <a:t>2013-06-23</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232C351-A248-4152-B5C7-9BBB664DA971}"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95536" y="332656"/>
            <a:ext cx="8280920" cy="1200329"/>
          </a:xfrm>
          <a:prstGeom prst="rect">
            <a:avLst/>
          </a:prstGeom>
          <a:noFill/>
        </p:spPr>
        <p:txBody>
          <a:bodyPr wrap="square" rtlCol="0">
            <a:spAutoFit/>
          </a:bodyPr>
          <a:lstStyle/>
          <a:p>
            <a:pPr algn="ctr"/>
            <a:r>
              <a:rPr lang="pl-PL" sz="3600" b="1" dirty="0" smtClean="0">
                <a:solidFill>
                  <a:schemeClr val="accent6">
                    <a:lumMod val="50000"/>
                  </a:schemeClr>
                </a:solidFill>
                <a:effectLst>
                  <a:outerShdw blurRad="38100" dist="38100" dir="2700000" algn="tl">
                    <a:srgbClr val="000000">
                      <a:alpha val="43137"/>
                    </a:srgbClr>
                  </a:outerShdw>
                </a:effectLst>
              </a:rPr>
              <a:t>Comenius Project</a:t>
            </a:r>
            <a:br>
              <a:rPr lang="pl-PL" sz="3600" b="1" dirty="0" smtClean="0">
                <a:solidFill>
                  <a:schemeClr val="accent6">
                    <a:lumMod val="50000"/>
                  </a:schemeClr>
                </a:solidFill>
                <a:effectLst>
                  <a:outerShdw blurRad="38100" dist="38100" dir="2700000" algn="tl">
                    <a:srgbClr val="000000">
                      <a:alpha val="43137"/>
                    </a:srgbClr>
                  </a:outerShdw>
                </a:effectLst>
              </a:rPr>
            </a:br>
            <a:r>
              <a:rPr lang="pl-PL" sz="3600" b="1" dirty="0" smtClean="0">
                <a:solidFill>
                  <a:schemeClr val="accent6">
                    <a:lumMod val="50000"/>
                  </a:schemeClr>
                </a:solidFill>
                <a:effectLst>
                  <a:outerShdw blurRad="38100" dist="38100" dir="2700000" algn="tl">
                    <a:srgbClr val="000000">
                      <a:alpha val="43137"/>
                    </a:srgbClr>
                  </a:outerShdw>
                </a:effectLst>
              </a:rPr>
              <a:t>2012-2014</a:t>
            </a:r>
            <a:endParaRPr lang="pl-PL" sz="3600" b="1" dirty="0">
              <a:solidFill>
                <a:schemeClr val="accent6">
                  <a:lumMod val="50000"/>
                </a:schemeClr>
              </a:solidFill>
              <a:effectLst>
                <a:outerShdw blurRad="38100" dist="38100" dir="2700000" algn="tl">
                  <a:srgbClr val="000000">
                    <a:alpha val="43137"/>
                  </a:srgbClr>
                </a:outerShdw>
              </a:effectLst>
            </a:endParaRPr>
          </a:p>
        </p:txBody>
      </p:sp>
      <p:sp>
        <p:nvSpPr>
          <p:cNvPr id="5" name="pole tekstowe 4"/>
          <p:cNvSpPr txBox="1"/>
          <p:nvPr/>
        </p:nvSpPr>
        <p:spPr>
          <a:xfrm>
            <a:off x="251520" y="1916832"/>
            <a:ext cx="8640960" cy="461665"/>
          </a:xfrm>
          <a:prstGeom prst="rect">
            <a:avLst/>
          </a:prstGeom>
          <a:noFill/>
        </p:spPr>
        <p:txBody>
          <a:bodyPr wrap="square" rtlCol="0">
            <a:spAutoFit/>
          </a:bodyPr>
          <a:lstStyle/>
          <a:p>
            <a:pPr algn="ctr"/>
            <a:r>
              <a:rPr lang="pl-PL" sz="2400" b="1" dirty="0" err="1" smtClean="0">
                <a:solidFill>
                  <a:schemeClr val="accent6">
                    <a:lumMod val="50000"/>
                  </a:schemeClr>
                </a:solidFill>
                <a:effectLst>
                  <a:outerShdw blurRad="38100" dist="38100" dir="2700000" algn="tl">
                    <a:srgbClr val="000000">
                      <a:alpha val="43137"/>
                    </a:srgbClr>
                  </a:outerShdw>
                </a:effectLst>
              </a:rPr>
              <a:t>Protection</a:t>
            </a:r>
            <a:r>
              <a:rPr lang="pl-PL" sz="2400" b="1" dirty="0" smtClean="0">
                <a:solidFill>
                  <a:schemeClr val="accent6">
                    <a:lumMod val="50000"/>
                  </a:schemeClr>
                </a:solidFill>
                <a:effectLst>
                  <a:outerShdw blurRad="38100" dist="38100" dir="2700000" algn="tl">
                    <a:srgbClr val="000000">
                      <a:alpha val="43137"/>
                    </a:srgbClr>
                  </a:outerShdw>
                </a:effectLst>
              </a:rPr>
              <a:t> of </a:t>
            </a:r>
            <a:r>
              <a:rPr lang="pl-PL" sz="2400" b="1" dirty="0" err="1" smtClean="0">
                <a:solidFill>
                  <a:schemeClr val="accent6">
                    <a:lumMod val="50000"/>
                  </a:schemeClr>
                </a:solidFill>
                <a:effectLst>
                  <a:outerShdw blurRad="38100" dist="38100" dir="2700000" algn="tl">
                    <a:srgbClr val="000000">
                      <a:alpha val="43137"/>
                    </a:srgbClr>
                  </a:outerShdw>
                </a:effectLst>
              </a:rPr>
              <a:t>Biodiversity</a:t>
            </a:r>
            <a:endParaRPr lang="pl-PL" sz="2400" b="1" dirty="0">
              <a:solidFill>
                <a:schemeClr val="accent6">
                  <a:lumMod val="50000"/>
                </a:schemeClr>
              </a:solidFill>
              <a:effectLst>
                <a:outerShdw blurRad="38100" dist="38100" dir="2700000" algn="tl">
                  <a:srgbClr val="000000">
                    <a:alpha val="43137"/>
                  </a:srgbClr>
                </a:outerShdw>
              </a:effectLst>
            </a:endParaRPr>
          </a:p>
        </p:txBody>
      </p:sp>
      <p:sp>
        <p:nvSpPr>
          <p:cNvPr id="6" name="pole tekstowe 5"/>
          <p:cNvSpPr txBox="1"/>
          <p:nvPr/>
        </p:nvSpPr>
        <p:spPr>
          <a:xfrm>
            <a:off x="0" y="2780928"/>
            <a:ext cx="9144000" cy="461665"/>
          </a:xfrm>
          <a:prstGeom prst="rect">
            <a:avLst/>
          </a:prstGeom>
          <a:noFill/>
        </p:spPr>
        <p:txBody>
          <a:bodyPr wrap="square" rtlCol="0">
            <a:spAutoFit/>
          </a:bodyPr>
          <a:lstStyle/>
          <a:p>
            <a:pPr algn="ctr"/>
            <a:r>
              <a:rPr lang="pl-PL" sz="2400" b="1" u="sng" dirty="0" smtClean="0">
                <a:solidFill>
                  <a:schemeClr val="accent6">
                    <a:lumMod val="50000"/>
                  </a:schemeClr>
                </a:solidFill>
              </a:rPr>
              <a:t>Germany, </a:t>
            </a:r>
            <a:r>
              <a:rPr lang="pl-PL" sz="2400" b="1" u="sng" dirty="0" err="1" smtClean="0">
                <a:solidFill>
                  <a:schemeClr val="accent6">
                    <a:lumMod val="50000"/>
                  </a:schemeClr>
                </a:solidFill>
              </a:rPr>
              <a:t>Italy</a:t>
            </a:r>
            <a:r>
              <a:rPr lang="pl-PL" sz="2400" b="1" u="sng" dirty="0" smtClean="0">
                <a:solidFill>
                  <a:schemeClr val="accent6">
                    <a:lumMod val="50000"/>
                  </a:schemeClr>
                </a:solidFill>
              </a:rPr>
              <a:t>, Poland, </a:t>
            </a:r>
            <a:r>
              <a:rPr lang="pl-PL" sz="2400" b="1" u="sng" dirty="0" err="1" smtClean="0">
                <a:solidFill>
                  <a:schemeClr val="accent6">
                    <a:lumMod val="50000"/>
                  </a:schemeClr>
                </a:solidFill>
              </a:rPr>
              <a:t>Spain</a:t>
            </a:r>
            <a:r>
              <a:rPr lang="pl-PL" sz="2400" b="1" u="sng" dirty="0" smtClean="0">
                <a:solidFill>
                  <a:schemeClr val="accent6">
                    <a:lumMod val="50000"/>
                  </a:schemeClr>
                </a:solidFill>
              </a:rPr>
              <a:t>, Turkey</a:t>
            </a:r>
            <a:endParaRPr lang="pl-PL" sz="2400" b="1" u="sng" dirty="0">
              <a:solidFill>
                <a:schemeClr val="accent6">
                  <a:lumMod val="50000"/>
                </a:schemeClr>
              </a:solidFill>
            </a:endParaRPr>
          </a:p>
        </p:txBody>
      </p:sp>
      <p:pic>
        <p:nvPicPr>
          <p:cNvPr id="9" name="Obraz 8" descr="Flag_of_Germany.svg.png"/>
          <p:cNvPicPr>
            <a:picLocks noChangeAspect="1"/>
          </p:cNvPicPr>
          <p:nvPr/>
        </p:nvPicPr>
        <p:blipFill>
          <a:blip r:embed="rId2" cstate="print"/>
          <a:stretch>
            <a:fillRect/>
          </a:stretch>
        </p:blipFill>
        <p:spPr>
          <a:xfrm>
            <a:off x="1835696" y="3429000"/>
            <a:ext cx="5552381" cy="676191"/>
          </a:xfrm>
          <a:prstGeom prst="rect">
            <a:avLst/>
          </a:prstGeom>
        </p:spPr>
      </p:pic>
      <p:sp>
        <p:nvSpPr>
          <p:cNvPr id="10" name="pole tekstowe 9"/>
          <p:cNvSpPr txBox="1"/>
          <p:nvPr/>
        </p:nvSpPr>
        <p:spPr>
          <a:xfrm>
            <a:off x="683568" y="4509120"/>
            <a:ext cx="7920880" cy="1323439"/>
          </a:xfrm>
          <a:prstGeom prst="rect">
            <a:avLst/>
          </a:prstGeom>
          <a:noFill/>
        </p:spPr>
        <p:txBody>
          <a:bodyPr wrap="square" rtlCol="0">
            <a:spAutoFit/>
          </a:bodyPr>
          <a:lstStyle/>
          <a:p>
            <a:pPr algn="ctr"/>
            <a:r>
              <a:rPr lang="pl-PL" sz="2400" b="1" dirty="0" err="1" smtClean="0">
                <a:solidFill>
                  <a:schemeClr val="accent6">
                    <a:lumMod val="50000"/>
                  </a:schemeClr>
                </a:solidFill>
                <a:effectLst>
                  <a:outerShdw blurRad="38100" dist="38100" dir="2700000" algn="tl">
                    <a:srgbClr val="000000">
                      <a:alpha val="43137"/>
                    </a:srgbClr>
                  </a:outerShdw>
                </a:effectLst>
              </a:rPr>
              <a:t>Endangered</a:t>
            </a:r>
            <a:r>
              <a:rPr lang="pl-PL" sz="2400" b="1" dirty="0" smtClean="0">
                <a:solidFill>
                  <a:schemeClr val="accent6">
                    <a:lumMod val="50000"/>
                  </a:schemeClr>
                </a:solidFill>
                <a:effectLst>
                  <a:outerShdw blurRad="38100" dist="38100" dir="2700000" algn="tl">
                    <a:srgbClr val="000000">
                      <a:alpha val="43137"/>
                    </a:srgbClr>
                  </a:outerShdw>
                </a:effectLst>
              </a:rPr>
              <a:t> </a:t>
            </a:r>
            <a:r>
              <a:rPr lang="pl-PL" sz="2400" b="1" dirty="0" err="1" smtClean="0">
                <a:solidFill>
                  <a:schemeClr val="accent6">
                    <a:lumMod val="50000"/>
                  </a:schemeClr>
                </a:solidFill>
                <a:effectLst>
                  <a:outerShdw blurRad="38100" dist="38100" dir="2700000" algn="tl">
                    <a:srgbClr val="000000">
                      <a:alpha val="43137"/>
                    </a:srgbClr>
                  </a:outerShdw>
                </a:effectLst>
              </a:rPr>
              <a:t>spieces</a:t>
            </a:r>
            <a:r>
              <a:rPr lang="pl-PL" sz="2400" b="1" dirty="0" smtClean="0">
                <a:solidFill>
                  <a:schemeClr val="accent6">
                    <a:lumMod val="50000"/>
                  </a:schemeClr>
                </a:solidFill>
                <a:effectLst>
                  <a:outerShdw blurRad="38100" dist="38100" dir="2700000" algn="tl">
                    <a:srgbClr val="000000">
                      <a:alpha val="43137"/>
                    </a:srgbClr>
                  </a:outerShdw>
                </a:effectLst>
              </a:rPr>
              <a:t> </a:t>
            </a:r>
            <a:r>
              <a:rPr lang="pl-PL" sz="2400" b="1" dirty="0" err="1" smtClean="0">
                <a:solidFill>
                  <a:schemeClr val="accent6">
                    <a:lumMod val="50000"/>
                  </a:schemeClr>
                </a:solidFill>
                <a:effectLst>
                  <a:outerShdw blurRad="38100" dist="38100" dir="2700000" algn="tl">
                    <a:srgbClr val="000000">
                      <a:alpha val="43137"/>
                    </a:srgbClr>
                  </a:outerShdw>
                </a:effectLst>
              </a:rPr>
              <a:t>in</a:t>
            </a:r>
            <a:r>
              <a:rPr lang="pl-PL" sz="2400" b="1" dirty="0" smtClean="0">
                <a:solidFill>
                  <a:schemeClr val="accent6">
                    <a:lumMod val="50000"/>
                  </a:schemeClr>
                </a:solidFill>
                <a:effectLst>
                  <a:outerShdw blurRad="38100" dist="38100" dir="2700000" algn="tl">
                    <a:srgbClr val="000000">
                      <a:alpha val="43137"/>
                    </a:srgbClr>
                  </a:outerShdw>
                </a:effectLst>
              </a:rPr>
              <a:t> Poland</a:t>
            </a:r>
          </a:p>
          <a:p>
            <a:pPr algn="ctr"/>
            <a:endParaRPr lang="pl-PL" sz="2400" b="1" dirty="0">
              <a:solidFill>
                <a:schemeClr val="accent6">
                  <a:lumMod val="50000"/>
                </a:schemeClr>
              </a:solidFill>
              <a:effectLst>
                <a:outerShdw blurRad="38100" dist="38100" dir="2700000" algn="tl">
                  <a:srgbClr val="000000">
                    <a:alpha val="43137"/>
                  </a:srgbClr>
                </a:outerShdw>
              </a:effectLst>
            </a:endParaRPr>
          </a:p>
          <a:p>
            <a:pPr algn="ctr"/>
            <a:r>
              <a:rPr lang="pl-PL" sz="3200" b="1" dirty="0" smtClean="0">
                <a:solidFill>
                  <a:schemeClr val="accent6">
                    <a:lumMod val="50000"/>
                  </a:schemeClr>
                </a:solidFill>
                <a:effectLst>
                  <a:outerShdw blurRad="38100" dist="38100" dir="2700000" algn="tl">
                    <a:srgbClr val="000000">
                      <a:alpha val="43137"/>
                    </a:srgbClr>
                  </a:outerShdw>
                </a:effectLst>
              </a:rPr>
              <a:t>ANTS</a:t>
            </a:r>
            <a:endParaRPr lang="pl-PL" sz="3200" b="1" dirty="0">
              <a:solidFill>
                <a:schemeClr val="accent6">
                  <a:lumMod val="50000"/>
                </a:schemeClr>
              </a:solidFill>
              <a:effectLst>
                <a:outerShdw blurRad="38100" dist="38100" dir="2700000" algn="tl">
                  <a:srgbClr val="000000">
                    <a:alpha val="43137"/>
                  </a:srgbClr>
                </a:outerShdw>
              </a:effectLst>
            </a:endParaRPr>
          </a:p>
        </p:txBody>
      </p:sp>
      <p:pic>
        <p:nvPicPr>
          <p:cNvPr id="1026" name="Picture 2" descr="C:\Users\Iwona\AppData\Local\Microsoft\Windows\Temporary Internet Files\Content.IE5\WG3IFGNV\MC900053168[1].wmf"/>
          <p:cNvPicPr>
            <a:picLocks noChangeAspect="1" noChangeArrowheads="1"/>
          </p:cNvPicPr>
          <p:nvPr/>
        </p:nvPicPr>
        <p:blipFill>
          <a:blip r:embed="rId3" cstate="print"/>
          <a:srcRect/>
          <a:stretch>
            <a:fillRect/>
          </a:stretch>
        </p:blipFill>
        <p:spPr bwMode="auto">
          <a:xfrm>
            <a:off x="6156176" y="5445224"/>
            <a:ext cx="2557762" cy="10081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260648"/>
            <a:ext cx="8352928" cy="923330"/>
          </a:xfrm>
          <a:prstGeom prst="rect">
            <a:avLst/>
          </a:prstGeom>
          <a:noFill/>
        </p:spPr>
        <p:txBody>
          <a:bodyPr wrap="square" rtlCol="0">
            <a:spAutoFit/>
          </a:bodyPr>
          <a:lstStyle/>
          <a:p>
            <a:pPr algn="ctr"/>
            <a:r>
              <a:rPr lang="en-US" i="1" dirty="0" smtClean="0"/>
              <a:t>Groups of ants live in a social group called a colony. Some colonies are extremely large, with millions of individual ants. Ants spend most of their lives inside the colony.</a:t>
            </a:r>
            <a:endParaRPr lang="pl-PL" i="1" dirty="0"/>
          </a:p>
        </p:txBody>
      </p:sp>
      <p:pic>
        <p:nvPicPr>
          <p:cNvPr id="3" name="Obraz 2" descr="mrowki_w250.jpg"/>
          <p:cNvPicPr>
            <a:picLocks noChangeAspect="1"/>
          </p:cNvPicPr>
          <p:nvPr/>
        </p:nvPicPr>
        <p:blipFill>
          <a:blip r:embed="rId2" cstate="print"/>
          <a:stretch>
            <a:fillRect/>
          </a:stretch>
        </p:blipFill>
        <p:spPr>
          <a:xfrm>
            <a:off x="1835696" y="1268760"/>
            <a:ext cx="5514376" cy="2952328"/>
          </a:xfrm>
          <a:prstGeom prst="rect">
            <a:avLst/>
          </a:prstGeom>
        </p:spPr>
      </p:pic>
      <p:sp>
        <p:nvSpPr>
          <p:cNvPr id="4" name="pole tekstowe 3"/>
          <p:cNvSpPr txBox="1"/>
          <p:nvPr/>
        </p:nvSpPr>
        <p:spPr>
          <a:xfrm>
            <a:off x="251520" y="4293096"/>
            <a:ext cx="8712968" cy="2308324"/>
          </a:xfrm>
          <a:prstGeom prst="rect">
            <a:avLst/>
          </a:prstGeom>
          <a:noFill/>
        </p:spPr>
        <p:txBody>
          <a:bodyPr wrap="square" rtlCol="0">
            <a:spAutoFit/>
          </a:bodyPr>
          <a:lstStyle/>
          <a:p>
            <a:pPr algn="ctr"/>
            <a:r>
              <a:rPr lang="en-US" i="1" dirty="0" smtClean="0"/>
              <a:t>After the queen has mated she looks for a place to build a nest. She then begins to dig and soon creates a home in which to lay her eggs.  The nests of some species of ants are made up of chambers and galleries. Some ant hills can be around 2.5 m high! Ants often excavate their nests under stones or logs or underground. Some species of ants construct nests in vegetable matter, mounds of earth or in decaying trees. As soon as they are out of the pupae stage, the young worker ants start to do the work of the new nest. They dig more tunnels, find food and care for the new larvae. The queen continues to lay eggs and the size of the nest grows rapidly.</a:t>
            </a:r>
            <a:endParaRPr lang="pl-PL"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3" name="pole tekstowe 2"/>
          <p:cNvSpPr txBox="1"/>
          <p:nvPr/>
        </p:nvSpPr>
        <p:spPr>
          <a:xfrm>
            <a:off x="2555776" y="1124744"/>
            <a:ext cx="4501008" cy="646331"/>
          </a:xfrm>
          <a:prstGeom prst="rect">
            <a:avLst/>
          </a:prstGeom>
          <a:noFill/>
        </p:spPr>
        <p:txBody>
          <a:bodyPr wrap="square" rtlCol="0">
            <a:spAutoFit/>
          </a:bodyPr>
          <a:lstStyle/>
          <a:p>
            <a:r>
              <a:rPr lang="pl-PL" sz="3600" b="1" i="1" dirty="0" err="1" smtClean="0">
                <a:effectLst>
                  <a:outerShdw blurRad="38100" dist="38100" dir="2700000" algn="tl">
                    <a:srgbClr val="000000">
                      <a:alpha val="43137"/>
                    </a:srgbClr>
                  </a:outerShdw>
                </a:effectLst>
              </a:rPr>
              <a:t>Food</a:t>
            </a:r>
            <a:r>
              <a:rPr lang="pl-PL" sz="3600" b="1" i="1" dirty="0" smtClean="0">
                <a:effectLst>
                  <a:outerShdw blurRad="38100" dist="38100" dir="2700000" algn="tl">
                    <a:srgbClr val="000000">
                      <a:alpha val="43137"/>
                    </a:srgbClr>
                  </a:outerShdw>
                </a:effectLst>
              </a:rPr>
              <a:t> Fit for an ant.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404664"/>
            <a:ext cx="8640960" cy="2308324"/>
          </a:xfrm>
          <a:prstGeom prst="rect">
            <a:avLst/>
          </a:prstGeom>
          <a:noFill/>
        </p:spPr>
        <p:txBody>
          <a:bodyPr wrap="square" rtlCol="0">
            <a:spAutoFit/>
          </a:bodyPr>
          <a:lstStyle/>
          <a:p>
            <a:pPr algn="ctr"/>
            <a:r>
              <a:rPr lang="en-US" i="1" dirty="0" smtClean="0"/>
              <a:t>Ants eat different things, depending on the stage of their life and their role in the colony. Small larvae, for example, are fed  with a mushy liquid food by older worker ants. Full-grown workers may feed directly on the food they find outside the colony. They also bring food back to the colony. Smaller ants chop up the food and process it into a liquid for others to eat.</a:t>
            </a:r>
            <a:br>
              <a:rPr lang="en-US" i="1" dirty="0" smtClean="0"/>
            </a:br>
            <a:r>
              <a:rPr lang="en-US" i="1" dirty="0" smtClean="0"/>
              <a:t>Some workers do not eat after they become adults. Their mandibles are only designed for other duties, not for eating. The queen gets the royal treatment. Workers feed her a special liquid from their mouths.</a:t>
            </a:r>
            <a:endParaRPr lang="pl-PL" i="1" dirty="0"/>
          </a:p>
        </p:txBody>
      </p:sp>
      <p:pic>
        <p:nvPicPr>
          <p:cNvPr id="3" name="Obraz 2" descr="p1080007.jpg"/>
          <p:cNvPicPr>
            <a:picLocks noChangeAspect="1"/>
          </p:cNvPicPr>
          <p:nvPr/>
        </p:nvPicPr>
        <p:blipFill>
          <a:blip r:embed="rId2" cstate="print"/>
          <a:stretch>
            <a:fillRect/>
          </a:stretch>
        </p:blipFill>
        <p:spPr>
          <a:xfrm>
            <a:off x="755576" y="2924944"/>
            <a:ext cx="7632848" cy="34714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2987824" y="1124744"/>
            <a:ext cx="3600400" cy="648072"/>
          </a:xfrm>
          <a:prstGeom prst="rect">
            <a:avLst/>
          </a:prstGeom>
          <a:noFill/>
        </p:spPr>
        <p:txBody>
          <a:bodyPr wrap="square" rtlCol="0">
            <a:spAutoFit/>
          </a:bodyPr>
          <a:lstStyle/>
          <a:p>
            <a:r>
              <a:rPr lang="pl-PL" sz="3600" b="1" i="1" dirty="0" err="1" smtClean="0">
                <a:effectLst>
                  <a:outerShdw blurRad="38100" dist="38100" dir="2700000" algn="tl">
                    <a:srgbClr val="000000">
                      <a:alpha val="43137"/>
                    </a:srgbClr>
                  </a:outerShdw>
                </a:effectLst>
              </a:rPr>
              <a:t>Cases</a:t>
            </a:r>
            <a:r>
              <a:rPr lang="pl-PL" sz="3600" b="1" i="1" dirty="0" smtClean="0">
                <a:effectLst>
                  <a:outerShdw blurRad="38100" dist="38100" dir="2700000" algn="tl">
                    <a:srgbClr val="000000">
                      <a:alpha val="43137"/>
                    </a:srgbClr>
                  </a:outerShdw>
                </a:effectLst>
              </a:rPr>
              <a:t> of </a:t>
            </a:r>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332656"/>
            <a:ext cx="8712968" cy="369332"/>
          </a:xfrm>
          <a:prstGeom prst="rect">
            <a:avLst/>
          </a:prstGeom>
          <a:noFill/>
        </p:spPr>
        <p:txBody>
          <a:bodyPr wrap="square" rtlCol="0">
            <a:spAutoFit/>
          </a:bodyPr>
          <a:lstStyle/>
          <a:p>
            <a:pPr algn="ctr"/>
            <a:r>
              <a:rPr lang="en-US" i="1" u="sng" dirty="0" smtClean="0"/>
              <a:t>There are generally </a:t>
            </a:r>
            <a:r>
              <a:rPr lang="en-US" i="1" u="sng" smtClean="0"/>
              <a:t>four </a:t>
            </a:r>
            <a:r>
              <a:rPr lang="en-US" i="1" u="sng" smtClean="0"/>
              <a:t>cases</a:t>
            </a:r>
            <a:r>
              <a:rPr lang="en-US" i="1" u="sng" dirty="0" smtClean="0"/>
              <a:t>. They are formed like this and have the </a:t>
            </a:r>
            <a:r>
              <a:rPr lang="en-US" i="1" u="sng" dirty="0" err="1" smtClean="0"/>
              <a:t>folllowing</a:t>
            </a:r>
            <a:r>
              <a:rPr lang="en-US" i="1" u="sng" dirty="0" smtClean="0"/>
              <a:t> duties:</a:t>
            </a:r>
            <a:endParaRPr lang="pl-PL" i="1" u="sng" dirty="0" smtClean="0"/>
          </a:p>
        </p:txBody>
      </p:sp>
      <p:sp>
        <p:nvSpPr>
          <p:cNvPr id="3" name="pole tekstowe 2"/>
          <p:cNvSpPr txBox="1"/>
          <p:nvPr/>
        </p:nvSpPr>
        <p:spPr>
          <a:xfrm>
            <a:off x="395536" y="1268760"/>
            <a:ext cx="4824536" cy="5355312"/>
          </a:xfrm>
          <a:prstGeom prst="rect">
            <a:avLst/>
          </a:prstGeom>
          <a:noFill/>
        </p:spPr>
        <p:txBody>
          <a:bodyPr wrap="square" rtlCol="0">
            <a:spAutoFit/>
          </a:bodyPr>
          <a:lstStyle/>
          <a:p>
            <a:pPr algn="ctr">
              <a:buFont typeface="Arial" pitchFamily="34" charset="0"/>
              <a:buChar char="•"/>
            </a:pPr>
            <a:r>
              <a:rPr lang="pl-PL" i="1" dirty="0" smtClean="0"/>
              <a:t> </a:t>
            </a:r>
            <a:r>
              <a:rPr lang="pl-PL" b="1" i="1" dirty="0" smtClean="0"/>
              <a:t>WORKER</a:t>
            </a:r>
            <a:r>
              <a:rPr lang="pl-PL" i="1" dirty="0" smtClean="0"/>
              <a:t>: </a:t>
            </a:r>
            <a:r>
              <a:rPr lang="en-US" i="1" dirty="0" smtClean="0"/>
              <a:t>This the most numerous and functional caste in the ant's family. Workers hatch from fertilized eggs, which have received normal food, whose larvae have grown near the queen. By some species this depends on the size of the eggs, as well as on the time of the year, they were hatched through. Depending on their age and size, workers have different jobs. Young ants' jobs are deep inside the nest. As they get older the place they work gets closer to the surface. The oldest ants work outside the nest. The point of this is that a young </a:t>
            </a:r>
            <a:r>
              <a:rPr lang="en-US" i="1" dirty="0" err="1" smtClean="0"/>
              <a:t>unexperienced</a:t>
            </a:r>
            <a:r>
              <a:rPr lang="en-US" i="1" dirty="0" smtClean="0"/>
              <a:t> ant could not survive in the dangerous world outside the anthill. Furthermore, an old ant, whose life is coming to its end is not as valuable as this of a young ant. This is how ants keep their number.</a:t>
            </a:r>
            <a:endParaRPr lang="pl-PL" i="1" dirty="0" smtClean="0"/>
          </a:p>
          <a:p>
            <a:pPr algn="ctr"/>
            <a:endParaRPr lang="pl-PL" dirty="0"/>
          </a:p>
        </p:txBody>
      </p:sp>
      <p:pic>
        <p:nvPicPr>
          <p:cNvPr id="4" name="Obraz 3" descr="silna mrowka.jpg"/>
          <p:cNvPicPr>
            <a:picLocks noChangeAspect="1"/>
          </p:cNvPicPr>
          <p:nvPr/>
        </p:nvPicPr>
        <p:blipFill>
          <a:blip r:embed="rId2" cstate="print"/>
          <a:stretch>
            <a:fillRect/>
          </a:stretch>
        </p:blipFill>
        <p:spPr>
          <a:xfrm>
            <a:off x="5220072" y="1124744"/>
            <a:ext cx="3653593" cy="49685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476672"/>
            <a:ext cx="8712968" cy="6186309"/>
          </a:xfrm>
          <a:prstGeom prst="rect">
            <a:avLst/>
          </a:prstGeom>
          <a:noFill/>
        </p:spPr>
        <p:txBody>
          <a:bodyPr wrap="square" rtlCol="0">
            <a:spAutoFit/>
          </a:bodyPr>
          <a:lstStyle/>
          <a:p>
            <a:pPr algn="ctr">
              <a:buFont typeface="Arial" pitchFamily="34" charset="0"/>
              <a:buChar char="•"/>
            </a:pPr>
            <a:r>
              <a:rPr lang="pl-PL" i="1" dirty="0" smtClean="0"/>
              <a:t> </a:t>
            </a:r>
            <a:r>
              <a:rPr lang="en-US" b="1" i="1" dirty="0" smtClean="0"/>
              <a:t>Q</a:t>
            </a:r>
            <a:r>
              <a:rPr lang="pl-PL" b="1" i="1" dirty="0" smtClean="0"/>
              <a:t>UEEN </a:t>
            </a:r>
            <a:r>
              <a:rPr lang="en-US" b="1" i="1" dirty="0" smtClean="0"/>
              <a:t>:</a:t>
            </a:r>
            <a:r>
              <a:rPr lang="en-US" i="1" dirty="0" smtClean="0"/>
              <a:t>The queen is the main figure in the ants' society. She can get up to 25 years old. Her life begins as a princess. She gets born out of fertilized eggs, brought up far from the queen, whose larvae were fed on special food, produced by a special gland of the workers. In  some species this depends on the time of the year and the size of the egg.</a:t>
            </a:r>
            <a:endParaRPr lang="pl-PL" i="1" dirty="0" smtClean="0"/>
          </a:p>
          <a:p>
            <a:pPr algn="ctr">
              <a:buFont typeface="Arial" pitchFamily="34" charset="0"/>
              <a:buChar char="•"/>
            </a:pPr>
            <a:endParaRPr lang="pl-PL" i="1" dirty="0" smtClean="0"/>
          </a:p>
          <a:p>
            <a:pPr algn="ctr">
              <a:buFont typeface="Arial" pitchFamily="34" charset="0"/>
              <a:buChar char="•"/>
            </a:pPr>
            <a:r>
              <a:rPr lang="pl-PL" i="1" dirty="0" smtClean="0"/>
              <a:t> </a:t>
            </a:r>
            <a:r>
              <a:rPr lang="en-US" b="1" i="1" dirty="0" smtClean="0"/>
              <a:t>D</a:t>
            </a:r>
            <a:r>
              <a:rPr lang="pl-PL" b="1" i="1" dirty="0" smtClean="0"/>
              <a:t>RONE </a:t>
            </a:r>
            <a:r>
              <a:rPr lang="en-US" b="1" i="1" dirty="0" smtClean="0"/>
              <a:t>:</a:t>
            </a:r>
            <a:r>
              <a:rPr lang="en-US" i="1" dirty="0" smtClean="0"/>
              <a:t>The drones are the male ants in the colony. They are usually even smaller than the workers. Their head and mandibles (ant's jaws) are small. One can see their genitals with the naked eye. Their complex eyes are larger than these of workers or females.</a:t>
            </a: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endParaRPr lang="pl-PL" i="1" dirty="0" smtClean="0"/>
          </a:p>
          <a:p>
            <a:pPr algn="ctr">
              <a:buFont typeface="Arial" pitchFamily="34" charset="0"/>
              <a:buChar char="•"/>
            </a:pPr>
            <a:r>
              <a:rPr lang="pl-PL" b="1" i="1" dirty="0" smtClean="0"/>
              <a:t>SOLIDER</a:t>
            </a:r>
            <a:r>
              <a:rPr lang="pl-PL" i="1" dirty="0" smtClean="0"/>
              <a:t> </a:t>
            </a:r>
            <a:r>
              <a:rPr lang="en-US" b="1" i="1" dirty="0" smtClean="0"/>
              <a:t>:</a:t>
            </a:r>
            <a:r>
              <a:rPr lang="pl-PL" b="1" i="1" dirty="0" smtClean="0"/>
              <a:t> </a:t>
            </a:r>
            <a:r>
              <a:rPr lang="en-US" dirty="0" smtClean="0"/>
              <a:t> Soldiers are workers with huge heads and mandibles. Their function is to defend the nest, as well as take part in attacks against other colonies or different prey animals. By some species which feed on seeds, soldiers are responsible for breaking the hard cover of a seed, so that other ants can eat it. </a:t>
            </a:r>
            <a:endParaRPr lang="pl-PL" i="1" dirty="0"/>
          </a:p>
        </p:txBody>
      </p:sp>
      <p:pic>
        <p:nvPicPr>
          <p:cNvPr id="3" name="Obraz 2" descr="2834751208282989s2.jpg"/>
          <p:cNvPicPr>
            <a:picLocks noChangeAspect="1"/>
          </p:cNvPicPr>
          <p:nvPr/>
        </p:nvPicPr>
        <p:blipFill>
          <a:blip r:embed="rId2" cstate="print"/>
          <a:stretch>
            <a:fillRect/>
          </a:stretch>
        </p:blipFill>
        <p:spPr>
          <a:xfrm>
            <a:off x="755576" y="3140968"/>
            <a:ext cx="1872208" cy="2144919"/>
          </a:xfrm>
          <a:prstGeom prst="rect">
            <a:avLst/>
          </a:prstGeom>
        </p:spPr>
      </p:pic>
      <p:pic>
        <p:nvPicPr>
          <p:cNvPr id="4" name="Obraz 3" descr="1235060503Mrówka_001.jpg"/>
          <p:cNvPicPr>
            <a:picLocks noChangeAspect="1"/>
          </p:cNvPicPr>
          <p:nvPr/>
        </p:nvPicPr>
        <p:blipFill>
          <a:blip r:embed="rId3" cstate="print"/>
          <a:stretch>
            <a:fillRect/>
          </a:stretch>
        </p:blipFill>
        <p:spPr>
          <a:xfrm>
            <a:off x="3347864" y="3429000"/>
            <a:ext cx="2664296" cy="1761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mrowka_krolowa_-103-2aee40c4c755cbb4b3c2c29b90389b17.jpeg"/>
          <p:cNvPicPr>
            <a:picLocks noChangeAspect="1"/>
          </p:cNvPicPr>
          <p:nvPr/>
        </p:nvPicPr>
        <p:blipFill>
          <a:blip r:embed="rId4" cstate="print"/>
          <a:stretch>
            <a:fillRect/>
          </a:stretch>
        </p:blipFill>
        <p:spPr>
          <a:xfrm>
            <a:off x="6876256" y="3212976"/>
            <a:ext cx="1566175" cy="2088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1835696" y="1196752"/>
            <a:ext cx="5904656" cy="646331"/>
          </a:xfrm>
          <a:prstGeom prst="rect">
            <a:avLst/>
          </a:prstGeom>
          <a:noFill/>
        </p:spPr>
        <p:txBody>
          <a:bodyPr wrap="square" rtlCol="0">
            <a:spAutoFit/>
          </a:bodyPr>
          <a:lstStyle/>
          <a:p>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in</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the</a:t>
            </a:r>
            <a:r>
              <a:rPr lang="pl-PL" sz="3600" b="1" i="1" dirty="0" smtClean="0">
                <a:effectLst>
                  <a:outerShdw blurRad="38100" dist="38100" dir="2700000" algn="tl">
                    <a:srgbClr val="000000">
                      <a:alpha val="43137"/>
                    </a:srgbClr>
                  </a:outerShdw>
                </a:effectLst>
              </a:rPr>
              <a:t> environment.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188640"/>
            <a:ext cx="8568952" cy="6402333"/>
          </a:xfrm>
          <a:prstGeom prst="rect">
            <a:avLst/>
          </a:prstGeom>
          <a:noFill/>
        </p:spPr>
        <p:txBody>
          <a:bodyPr wrap="square" rtlCol="0">
            <a:spAutoFit/>
          </a:bodyPr>
          <a:lstStyle/>
          <a:p>
            <a:pPr algn="ctr"/>
            <a:r>
              <a:rPr lang="en-US" i="1" u="sng" dirty="0" smtClean="0"/>
              <a:t>Where Ants Fit In</a:t>
            </a:r>
          </a:p>
          <a:p>
            <a:pPr algn="ctr"/>
            <a:r>
              <a:rPr lang="en-US" i="1" dirty="0" smtClean="0"/>
              <a:t>Ants are small, but they play a critical role in the health of the environment in which they live. For example, they pollinate flowers while searching for sweet nectar and pollen. A few species of ants even “milk” a sweet liquid from other insects.</a:t>
            </a: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en-US" i="1" dirty="0" smtClean="0"/>
          </a:p>
          <a:p>
            <a:pPr algn="ctr"/>
            <a:endParaRPr lang="pl-PL" i="1" u="sng" dirty="0" smtClean="0"/>
          </a:p>
          <a:p>
            <a:pPr algn="ctr"/>
            <a:r>
              <a:rPr lang="pl-PL" i="1" u="sng" dirty="0" smtClean="0"/>
              <a:t/>
            </a:r>
            <a:br>
              <a:rPr lang="pl-PL" i="1" u="sng" dirty="0" smtClean="0"/>
            </a:br>
            <a:r>
              <a:rPr lang="en-US" i="1" u="sng" dirty="0" smtClean="0"/>
              <a:t>They Really Clean Up</a:t>
            </a:r>
          </a:p>
          <a:p>
            <a:pPr algn="ctr"/>
            <a:r>
              <a:rPr lang="en-US" dirty="0" smtClean="0"/>
              <a:t>Ants have been called the janitors of the world because they do a lot of clean-up jobs! With their strong jaw-like mandibles, ants can cut up just about anything and haul it back to their colony. They can make a meal out of dead leaves or dead insects. They even cart away small birds and mammals after they die. The remains of a dead African zebra - after lions have finished feeding on it - will feed thousands of ants.   </a:t>
            </a:r>
            <a:r>
              <a:rPr lang="en-US" i="1" dirty="0" smtClean="0"/>
              <a:t>  </a:t>
            </a:r>
          </a:p>
          <a:p>
            <a:endParaRPr lang="pl-PL" dirty="0"/>
          </a:p>
        </p:txBody>
      </p:sp>
      <p:pic>
        <p:nvPicPr>
          <p:cNvPr id="3" name="Obraz 2" descr="mrowki-grzybiarki-parasolowe-ochrona-srodowiska.jpg"/>
          <p:cNvPicPr>
            <a:picLocks noChangeAspect="1"/>
          </p:cNvPicPr>
          <p:nvPr/>
        </p:nvPicPr>
        <p:blipFill>
          <a:blip r:embed="rId2" cstate="print"/>
          <a:stretch>
            <a:fillRect/>
          </a:stretch>
        </p:blipFill>
        <p:spPr>
          <a:xfrm>
            <a:off x="894836" y="1772816"/>
            <a:ext cx="7349870" cy="24482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128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2483768" y="1052736"/>
            <a:ext cx="4608512" cy="646331"/>
          </a:xfrm>
          <a:prstGeom prst="rect">
            <a:avLst/>
          </a:prstGeom>
          <a:noFill/>
        </p:spPr>
        <p:txBody>
          <a:bodyPr wrap="square" rtlCol="0">
            <a:spAutoFit/>
          </a:bodyPr>
          <a:lstStyle/>
          <a:p>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 and </a:t>
            </a:r>
            <a:r>
              <a:rPr lang="pl-PL" sz="3600" b="1" i="1" dirty="0" err="1" smtClean="0">
                <a:effectLst>
                  <a:outerShdw blurRad="38100" dist="38100" dir="2700000" algn="tl">
                    <a:srgbClr val="000000">
                      <a:alpha val="43137"/>
                    </a:srgbClr>
                  </a:outerShdw>
                </a:effectLst>
              </a:rPr>
              <a:t>people</a:t>
            </a:r>
            <a:r>
              <a:rPr lang="pl-PL" sz="3600" b="1" i="1" dirty="0" smtClean="0">
                <a:effectLst>
                  <a:outerShdw blurRad="38100" dist="38100" dir="2700000" algn="tl">
                    <a:srgbClr val="000000">
                      <a:alpha val="43137"/>
                    </a:srgbClr>
                  </a:outerShdw>
                </a:effectLst>
              </a:rPr>
              <a: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332656"/>
            <a:ext cx="8640960" cy="1200329"/>
          </a:xfrm>
          <a:prstGeom prst="rect">
            <a:avLst/>
          </a:prstGeom>
          <a:noFill/>
        </p:spPr>
        <p:txBody>
          <a:bodyPr wrap="square" rtlCol="0">
            <a:spAutoFit/>
          </a:bodyPr>
          <a:lstStyle/>
          <a:p>
            <a:pPr algn="ctr"/>
            <a:r>
              <a:rPr lang="en-US" i="1" dirty="0" smtClean="0"/>
              <a:t>Ants and people have an unusual relationship. Interestingly, we have many traits in common with ants. We both work hard, live in colonies or communities for the good of all, and play a strong role in shaping our environment. In some places, people eat ants. Ants serve as an important source of protein for them.</a:t>
            </a:r>
            <a:endParaRPr lang="pl-PL" i="1" dirty="0"/>
          </a:p>
        </p:txBody>
      </p:sp>
      <p:sp>
        <p:nvSpPr>
          <p:cNvPr id="3" name="pole tekstowe 2"/>
          <p:cNvSpPr txBox="1"/>
          <p:nvPr/>
        </p:nvSpPr>
        <p:spPr>
          <a:xfrm>
            <a:off x="395536" y="4941168"/>
            <a:ext cx="8496944" cy="1754326"/>
          </a:xfrm>
          <a:prstGeom prst="rect">
            <a:avLst/>
          </a:prstGeom>
          <a:noFill/>
        </p:spPr>
        <p:txBody>
          <a:bodyPr wrap="square" rtlCol="0">
            <a:spAutoFit/>
          </a:bodyPr>
          <a:lstStyle/>
          <a:p>
            <a:pPr algn="ctr"/>
            <a:r>
              <a:rPr lang="en-US" i="1" u="sng" dirty="0" smtClean="0"/>
              <a:t>Ants Keep the Soil Healthy</a:t>
            </a:r>
            <a:r>
              <a:rPr lang="pl-PL" i="1" dirty="0" smtClean="0"/>
              <a:t/>
            </a:r>
            <a:br>
              <a:rPr lang="pl-PL" i="1" dirty="0" smtClean="0"/>
            </a:br>
            <a:r>
              <a:rPr lang="en-US" i="1" dirty="0" smtClean="0"/>
              <a:t>Some people find ants bothersome, because they sometimes raid gardens or invade people’s homes. But ants are critical to the health of the environment. They recycle huge amounts of nutrients each day by cutting up leaves and twigs and moving soil. In fact, ants move more soil than worms!</a:t>
            </a:r>
          </a:p>
          <a:p>
            <a:endParaRPr lang="pl-PL" dirty="0"/>
          </a:p>
        </p:txBody>
      </p:sp>
      <p:pic>
        <p:nvPicPr>
          <p:cNvPr id="4" name="Obraz 3" descr="z2791070X,Badacze-mrowek-powinni-byc-odpowiednio-ubrani---w.jpg"/>
          <p:cNvPicPr>
            <a:picLocks noChangeAspect="1"/>
          </p:cNvPicPr>
          <p:nvPr/>
        </p:nvPicPr>
        <p:blipFill>
          <a:blip r:embed="rId2" cstate="print"/>
          <a:stretch>
            <a:fillRect/>
          </a:stretch>
        </p:blipFill>
        <p:spPr>
          <a:xfrm>
            <a:off x="1331640" y="1700808"/>
            <a:ext cx="6192688" cy="30963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4" name="pole tekstowe 3"/>
          <p:cNvSpPr txBox="1"/>
          <p:nvPr/>
        </p:nvSpPr>
        <p:spPr>
          <a:xfrm>
            <a:off x="683568" y="548680"/>
            <a:ext cx="7848872" cy="1200329"/>
          </a:xfrm>
          <a:prstGeom prst="rect">
            <a:avLst/>
          </a:prstGeom>
          <a:noFill/>
        </p:spPr>
        <p:txBody>
          <a:bodyPr wrap="square" rtlCol="0">
            <a:spAutoFit/>
          </a:bodyPr>
          <a:lstStyle/>
          <a:p>
            <a:pPr algn="ctr"/>
            <a:r>
              <a:rPr lang="pl-PL" sz="3600" b="1" i="1" dirty="0" smtClean="0">
                <a:effectLst>
                  <a:outerShdw blurRad="38100" dist="38100" dir="2700000" algn="tl">
                    <a:srgbClr val="000000">
                      <a:alpha val="43137"/>
                    </a:srgbClr>
                  </a:outerShdw>
                </a:effectLst>
              </a:rPr>
              <a:t>General information</a:t>
            </a:r>
            <a:br>
              <a:rPr lang="pl-PL" sz="3600" b="1" i="1" dirty="0" smtClean="0">
                <a:effectLst>
                  <a:outerShdw blurRad="38100" dist="38100" dir="2700000" algn="tl">
                    <a:srgbClr val="000000">
                      <a:alpha val="43137"/>
                    </a:srgbClr>
                  </a:outerShdw>
                </a:effectLst>
              </a:rPr>
            </a:b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about</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827584" y="692696"/>
            <a:ext cx="7344816" cy="1200329"/>
          </a:xfrm>
          <a:prstGeom prst="rect">
            <a:avLst/>
          </a:prstGeom>
          <a:noFill/>
        </p:spPr>
        <p:txBody>
          <a:bodyPr wrap="square" rtlCol="0">
            <a:spAutoFit/>
          </a:bodyPr>
          <a:lstStyle/>
          <a:p>
            <a:pPr algn="ctr"/>
            <a:r>
              <a:rPr lang="pl-PL" sz="3600" b="1" i="1" dirty="0" err="1" smtClean="0">
                <a:effectLst>
                  <a:outerShdw blurRad="38100" dist="38100" dir="2700000" algn="tl">
                    <a:srgbClr val="000000">
                      <a:alpha val="43137"/>
                    </a:srgbClr>
                  </a:outerShdw>
                </a:effectLst>
              </a:rPr>
              <a:t>Interesting</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facts</a:t>
            </a:r>
            <a:r>
              <a:rPr lang="pl-PL" sz="3600" b="1" i="1" dirty="0" smtClean="0">
                <a:effectLst>
                  <a:outerShdw blurRad="38100" dist="38100" dir="2700000" algn="tl">
                    <a:srgbClr val="000000">
                      <a:alpha val="43137"/>
                    </a:srgbClr>
                  </a:outerShdw>
                </a:effectLst>
              </a:rPr>
              <a:t> </a:t>
            </a:r>
            <a:br>
              <a:rPr lang="pl-PL" sz="3600" b="1" i="1" dirty="0" smtClean="0">
                <a:effectLst>
                  <a:outerShdw blurRad="38100" dist="38100" dir="2700000" algn="tl">
                    <a:srgbClr val="000000">
                      <a:alpha val="43137"/>
                    </a:srgbClr>
                  </a:outerShdw>
                </a:effectLst>
              </a:rPr>
            </a:br>
            <a:r>
              <a:rPr lang="pl-PL" sz="3600" b="1" i="1" dirty="0" err="1" smtClean="0">
                <a:effectLst>
                  <a:outerShdw blurRad="38100" dist="38100" dir="2700000" algn="tl">
                    <a:srgbClr val="000000">
                      <a:alpha val="43137"/>
                    </a:srgbClr>
                  </a:outerShdw>
                </a:effectLst>
              </a:rPr>
              <a:t>about</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260648"/>
            <a:ext cx="8640960" cy="6463308"/>
          </a:xfrm>
          <a:prstGeom prst="rect">
            <a:avLst/>
          </a:prstGeom>
          <a:noFill/>
        </p:spPr>
        <p:txBody>
          <a:bodyPr wrap="square" rtlCol="0">
            <a:spAutoFit/>
          </a:bodyPr>
          <a:lstStyle/>
          <a:p>
            <a:pPr algn="ctr">
              <a:buFont typeface="Arial" pitchFamily="34" charset="0"/>
              <a:buChar char="•"/>
            </a:pPr>
            <a:r>
              <a:rPr lang="pl-PL" i="1" dirty="0" smtClean="0"/>
              <a:t> </a:t>
            </a:r>
            <a:r>
              <a:rPr lang="en-US" i="1" dirty="0" smtClean="0"/>
              <a:t>Ants don’t have ears. Ants "hear" by feeling vibrations in the ground through their feet.</a:t>
            </a:r>
            <a:endParaRPr lang="pl-PL" i="1" dirty="0" smtClean="0"/>
          </a:p>
          <a:p>
            <a:pPr algn="ctr">
              <a:buFont typeface="Arial" pitchFamily="34" charset="0"/>
              <a:buChar char="•"/>
            </a:pPr>
            <a:r>
              <a:rPr lang="pl-PL" i="1" dirty="0" smtClean="0"/>
              <a:t> </a:t>
            </a:r>
            <a:r>
              <a:rPr lang="en-US" i="1" dirty="0" smtClean="0"/>
              <a:t>Some queen ants can live for many years and have millions of babies!</a:t>
            </a:r>
            <a:endParaRPr lang="pl-PL" i="1" dirty="0" smtClean="0"/>
          </a:p>
          <a:p>
            <a:pPr algn="ctr">
              <a:buFont typeface="Arial" pitchFamily="34" charset="0"/>
              <a:buChar char="•"/>
            </a:pPr>
            <a:r>
              <a:rPr lang="pl-PL" i="1" dirty="0" smtClean="0"/>
              <a:t> </a:t>
            </a:r>
            <a:r>
              <a:rPr lang="en-US" i="1" dirty="0" smtClean="0"/>
              <a:t>An ant can lift 20 times its own body weight.</a:t>
            </a:r>
            <a:endParaRPr lang="pl-PL" i="1" dirty="0" smtClean="0"/>
          </a:p>
          <a:p>
            <a:pPr algn="ctr">
              <a:buFont typeface="Arial" pitchFamily="34" charset="0"/>
              <a:buChar char="•"/>
            </a:pPr>
            <a:r>
              <a:rPr lang="pl-PL" i="1" dirty="0" smtClean="0"/>
              <a:t> </a:t>
            </a:r>
            <a:r>
              <a:rPr lang="en-US" i="1" dirty="0" smtClean="0"/>
              <a:t>When ants fight, it is usually to the death!</a:t>
            </a:r>
            <a:endParaRPr lang="pl-PL" i="1" dirty="0" smtClean="0"/>
          </a:p>
          <a:p>
            <a:pPr algn="ctr">
              <a:buFont typeface="Arial" pitchFamily="34" charset="0"/>
              <a:buChar char="•"/>
            </a:pPr>
            <a:r>
              <a:rPr lang="pl-PL" i="1" dirty="0" smtClean="0"/>
              <a:t> </a:t>
            </a:r>
            <a:r>
              <a:rPr lang="en-US" i="1" dirty="0" smtClean="0"/>
              <a:t>When foraging, ants leave a</a:t>
            </a:r>
            <a:r>
              <a:rPr lang="pl-PL" i="1" dirty="0" smtClean="0"/>
              <a:t> </a:t>
            </a:r>
            <a:r>
              <a:rPr lang="en-US" i="1" dirty="0" smtClean="0"/>
              <a:t>pheromone trail so that they know where they’ve been</a:t>
            </a:r>
            <a:r>
              <a:rPr lang="pl-PL" i="1" dirty="0" smtClean="0"/>
              <a:t>.</a:t>
            </a:r>
          </a:p>
          <a:p>
            <a:pPr algn="ctr">
              <a:buFont typeface="Arial" pitchFamily="34" charset="0"/>
              <a:buChar char="•"/>
            </a:pPr>
            <a:r>
              <a:rPr lang="pl-PL" i="1" dirty="0" smtClean="0"/>
              <a:t> </a:t>
            </a:r>
            <a:r>
              <a:rPr lang="en-US" i="1" dirty="0" smtClean="0"/>
              <a:t>Ants don’t have lungs. Oxygen enters through tiny holes all over the body and carbon </a:t>
            </a:r>
            <a:r>
              <a:rPr lang="en-US" i="1" dirty="0" err="1" smtClean="0"/>
              <a:t>dioxid</a:t>
            </a:r>
            <a:r>
              <a:rPr lang="pl-PL" i="1" dirty="0" smtClean="0"/>
              <a:t>e</a:t>
            </a:r>
            <a:r>
              <a:rPr lang="en-US" i="1" dirty="0" smtClean="0"/>
              <a:t> leaves through the same holes.</a:t>
            </a:r>
            <a:r>
              <a:rPr lang="pl-PL" i="1" dirty="0" smtClean="0"/>
              <a:t/>
            </a:r>
            <a:br>
              <a:rPr lang="pl-PL" i="1" dirty="0" smtClean="0"/>
            </a:br>
            <a:r>
              <a:rPr lang="pl-PL" i="1" dirty="0" smtClean="0"/>
              <a:t/>
            </a:r>
            <a:br>
              <a:rPr lang="pl-PL" i="1" dirty="0" smtClean="0"/>
            </a:br>
            <a:r>
              <a:rPr lang="pl-PL" i="1" dirty="0" smtClean="0"/>
              <a:t/>
            </a:r>
            <a:br>
              <a:rPr lang="pl-PL" i="1" dirty="0" smtClean="0"/>
            </a:br>
            <a:r>
              <a:rPr lang="pl-PL" i="1" dirty="0" smtClean="0"/>
              <a:t/>
            </a:r>
            <a:br>
              <a:rPr lang="pl-PL" i="1" dirty="0" smtClean="0"/>
            </a:br>
            <a:r>
              <a:rPr lang="pl-PL" i="1" dirty="0" smtClean="0"/>
              <a:t/>
            </a:r>
            <a:br>
              <a:rPr lang="pl-PL" i="1" dirty="0" smtClean="0"/>
            </a:br>
            <a:r>
              <a:rPr lang="pl-PL" i="1" dirty="0" smtClean="0"/>
              <a:t/>
            </a:r>
            <a:br>
              <a:rPr lang="pl-PL" i="1" dirty="0" smtClean="0"/>
            </a:br>
            <a:r>
              <a:rPr lang="pl-PL" i="1" dirty="0" smtClean="0"/>
              <a:t/>
            </a:r>
            <a:br>
              <a:rPr lang="pl-PL" i="1" dirty="0" smtClean="0"/>
            </a:br>
            <a:r>
              <a:rPr lang="pl-PL" i="1" dirty="0" smtClean="0"/>
              <a:t/>
            </a:r>
            <a:br>
              <a:rPr lang="pl-PL" i="1" dirty="0" smtClean="0"/>
            </a:br>
            <a:endParaRPr lang="pl-PL" i="1" dirty="0" smtClean="0"/>
          </a:p>
          <a:p>
            <a:pPr algn="ctr">
              <a:buFont typeface="Arial" pitchFamily="34" charset="0"/>
              <a:buChar char="•"/>
            </a:pPr>
            <a:r>
              <a:rPr lang="pl-PL" i="1" dirty="0" smtClean="0"/>
              <a:t> </a:t>
            </a:r>
            <a:r>
              <a:rPr lang="en-US" i="1" dirty="0" smtClean="0"/>
              <a:t>When the queen of the colony dies, the colony can only survive a few months. Queens are rarely replaced and the workers are not able to reproduce.</a:t>
            </a:r>
            <a:endParaRPr lang="pl-PL" i="1" dirty="0" smtClean="0"/>
          </a:p>
          <a:p>
            <a:pPr algn="ctr">
              <a:buFont typeface="Arial" pitchFamily="34" charset="0"/>
              <a:buChar char="•"/>
            </a:pPr>
            <a:r>
              <a:rPr lang="pl-PL" i="1" dirty="0" smtClean="0"/>
              <a:t> </a:t>
            </a:r>
            <a:r>
              <a:rPr lang="en-US" i="1" dirty="0" smtClean="0"/>
              <a:t>The total biomass of all the ants on Earth is roughly equal to the total biomass of all the people on Earth</a:t>
            </a:r>
            <a:r>
              <a:rPr lang="pl-PL" i="1" dirty="0" smtClean="0"/>
              <a:t>.</a:t>
            </a:r>
          </a:p>
          <a:p>
            <a:pPr algn="ctr">
              <a:buFont typeface="Arial" pitchFamily="34" charset="0"/>
              <a:buChar char="•"/>
            </a:pPr>
            <a:r>
              <a:rPr lang="pl-PL" i="1" dirty="0" smtClean="0"/>
              <a:t> </a:t>
            </a:r>
            <a:r>
              <a:rPr lang="en-US" i="1" dirty="0" smtClean="0"/>
              <a:t>Ants started farming long before humans.</a:t>
            </a:r>
            <a:endParaRPr lang="pl-PL" i="1" dirty="0" smtClean="0"/>
          </a:p>
          <a:p>
            <a:pPr algn="ctr">
              <a:buFont typeface="Arial" pitchFamily="34" charset="0"/>
              <a:buChar char="•"/>
            </a:pPr>
            <a:r>
              <a:rPr lang="pl-PL" i="1" dirty="0" smtClean="0"/>
              <a:t> </a:t>
            </a:r>
            <a:r>
              <a:rPr lang="en-US" i="1" dirty="0" smtClean="0"/>
              <a:t>Ants lived alongside the dinosaurs.</a:t>
            </a:r>
            <a:endParaRPr lang="pl-PL" i="1" dirty="0" smtClean="0"/>
          </a:p>
        </p:txBody>
      </p:sp>
      <p:pic>
        <p:nvPicPr>
          <p:cNvPr id="3" name="Obraz 2" descr="98644_mrowka_woda.jpg"/>
          <p:cNvPicPr>
            <a:picLocks noChangeAspect="1"/>
          </p:cNvPicPr>
          <p:nvPr/>
        </p:nvPicPr>
        <p:blipFill>
          <a:blip r:embed="rId2" cstate="print"/>
          <a:stretch>
            <a:fillRect/>
          </a:stretch>
        </p:blipFill>
        <p:spPr>
          <a:xfrm>
            <a:off x="1547664" y="2924944"/>
            <a:ext cx="6696744" cy="17821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4000" r="-1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260648"/>
            <a:ext cx="8712968" cy="6740307"/>
          </a:xfrm>
          <a:prstGeom prst="rect">
            <a:avLst/>
          </a:prstGeom>
          <a:noFill/>
        </p:spPr>
        <p:txBody>
          <a:bodyPr wrap="square" rtlCol="0">
            <a:spAutoFit/>
          </a:bodyPr>
          <a:lstStyle/>
          <a:p>
            <a:pPr algn="ctr"/>
            <a:r>
              <a:rPr lang="en-US" i="1" dirty="0" smtClean="0"/>
              <a:t>So far, there are about 12 000 species of ants known. Their main habitat are the tropics. Every year more species are discovered. There are only about 150 species of ants in Europe.</a:t>
            </a:r>
            <a:br>
              <a:rPr lang="en-US" i="1" dirty="0" smtClean="0"/>
            </a:br>
            <a:r>
              <a:rPr lang="en-US" i="1" dirty="0" smtClean="0"/>
              <a:t>The ants are an invertebrate family, which belongs to the kingdom of animals and spike Insects. Their origin is not very clear.</a:t>
            </a:r>
            <a:br>
              <a:rPr lang="en-US" i="1" dirty="0" smtClean="0"/>
            </a:br>
            <a:r>
              <a:rPr lang="en-US" i="1" dirty="0" smtClean="0"/>
              <a:t>Ants are social insects. This means that they build a kind of a settlement and live in a society with strict hierarchy.</a:t>
            </a:r>
            <a:r>
              <a:rPr lang="pl-PL" i="1" dirty="0" smtClean="0"/>
              <a:t/>
            </a:r>
            <a:br>
              <a:rPr lang="pl-PL" i="1"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i="1" dirty="0" smtClean="0"/>
              <a:t/>
            </a:r>
            <a:br>
              <a:rPr lang="pl-PL" i="1" dirty="0" smtClean="0"/>
            </a:br>
            <a:r>
              <a:rPr lang="pl-PL" i="1" dirty="0" smtClean="0"/>
              <a:t/>
            </a:r>
            <a:br>
              <a:rPr lang="pl-PL" i="1" dirty="0" smtClean="0"/>
            </a:br>
            <a:r>
              <a:rPr lang="pl-PL" i="1" dirty="0" smtClean="0"/>
              <a:t/>
            </a:r>
            <a:br>
              <a:rPr lang="pl-PL" i="1" dirty="0" smtClean="0"/>
            </a:br>
            <a:r>
              <a:rPr lang="en-US" i="1" dirty="0" smtClean="0"/>
              <a:t>An incredible agility and </a:t>
            </a:r>
            <a:r>
              <a:rPr lang="en-US" i="1" dirty="0" err="1" smtClean="0"/>
              <a:t>adaptiveness</a:t>
            </a:r>
            <a:r>
              <a:rPr lang="en-US" i="1" dirty="0" smtClean="0"/>
              <a:t> has turned ants to the most successful and numerous species on the planet.</a:t>
            </a:r>
            <a:endParaRPr lang="pl-PL" i="1" dirty="0" smtClean="0"/>
          </a:p>
          <a:p>
            <a:pPr algn="ctr"/>
            <a:endParaRPr lang="pl-PL" dirty="0" smtClean="0"/>
          </a:p>
          <a:p>
            <a:endParaRPr lang="pl-PL" b="1" i="1" dirty="0">
              <a:effectLst>
                <a:outerShdw blurRad="38100" dist="38100" dir="2700000" algn="tl">
                  <a:srgbClr val="000000">
                    <a:alpha val="43137"/>
                  </a:srgbClr>
                </a:outerShdw>
              </a:effectLst>
            </a:endParaRPr>
          </a:p>
        </p:txBody>
      </p:sp>
      <p:pic>
        <p:nvPicPr>
          <p:cNvPr id="3" name="Obraz 2" descr="MTAyNHg3Njg,11987264_11987217.jpg"/>
          <p:cNvPicPr>
            <a:picLocks noChangeAspect="1"/>
          </p:cNvPicPr>
          <p:nvPr/>
        </p:nvPicPr>
        <p:blipFill>
          <a:blip r:embed="rId2" cstate="print"/>
          <a:stretch>
            <a:fillRect/>
          </a:stretch>
        </p:blipFill>
        <p:spPr>
          <a:xfrm>
            <a:off x="1043608" y="2348880"/>
            <a:ext cx="7053127" cy="3240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1475656" y="620688"/>
            <a:ext cx="6408712" cy="1200329"/>
          </a:xfrm>
          <a:prstGeom prst="rect">
            <a:avLst/>
          </a:prstGeom>
          <a:noFill/>
        </p:spPr>
        <p:txBody>
          <a:bodyPr wrap="square" rtlCol="0">
            <a:spAutoFit/>
          </a:bodyPr>
          <a:lstStyle/>
          <a:p>
            <a:pPr algn="ctr"/>
            <a:r>
              <a:rPr lang="pl-PL" sz="3600" b="1" i="1" dirty="0" err="1" smtClean="0">
                <a:effectLst>
                  <a:outerShdw blurRad="38100" dist="38100" dir="2700000" algn="tl">
                    <a:srgbClr val="000000">
                      <a:alpha val="43137"/>
                    </a:srgbClr>
                  </a:outerShdw>
                </a:effectLst>
              </a:rPr>
              <a:t>Amazing</a:t>
            </a:r>
            <a:r>
              <a:rPr lang="pl-PL" sz="3600" b="1" i="1" dirty="0" smtClean="0">
                <a:effectLst>
                  <a:outerShdw blurRad="38100" dist="38100" dir="2700000" algn="tl">
                    <a:srgbClr val="000000">
                      <a:alpha val="43137"/>
                    </a:srgbClr>
                  </a:outerShdw>
                </a:effectLst>
              </a:rPr>
              <a:t/>
            </a:r>
            <a:br>
              <a:rPr lang="pl-PL" sz="3600" b="1" i="1" dirty="0" smtClean="0">
                <a:effectLst>
                  <a:outerShdw blurRad="38100" dist="38100" dir="2700000" algn="tl">
                    <a:srgbClr val="000000">
                      <a:alpha val="43137"/>
                    </a:srgbClr>
                  </a:outerShdw>
                </a:effectLst>
              </a:rPr>
            </a:b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anatomy</a:t>
            </a:r>
            <a:r>
              <a:rPr lang="pl-PL" sz="3600" b="1" i="1" dirty="0" smtClean="0">
                <a:effectLst>
                  <a:outerShdw blurRad="38100" dist="38100" dir="2700000" algn="tl">
                    <a:srgbClr val="000000">
                      <a:alpha val="43137"/>
                    </a:srgbClr>
                  </a:outerShdw>
                </a:effectLst>
              </a:rPr>
              <a: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260648"/>
            <a:ext cx="8424936" cy="6463308"/>
          </a:xfrm>
          <a:prstGeom prst="rect">
            <a:avLst/>
          </a:prstGeom>
          <a:noFill/>
        </p:spPr>
        <p:txBody>
          <a:bodyPr wrap="square" rtlCol="0">
            <a:spAutoFit/>
          </a:bodyPr>
          <a:lstStyle/>
          <a:p>
            <a:pPr algn="ctr"/>
            <a:r>
              <a:rPr lang="en-US" i="1" dirty="0" smtClean="0"/>
              <a:t>Ants have three main body parts: the head, the thorax (middle section), and the abdomen (rear section). The outside of an ant’s body is covered with a hard </a:t>
            </a:r>
            <a:r>
              <a:rPr lang="en-US" i="1" dirty="0" err="1" smtClean="0"/>
              <a:t>armour</a:t>
            </a:r>
            <a:r>
              <a:rPr lang="en-US" i="1" dirty="0" smtClean="0"/>
              <a:t>, which is called the exoskeleton.</a:t>
            </a:r>
            <a:r>
              <a:rPr lang="pl-PL" i="1" dirty="0" smtClean="0"/>
              <a:t/>
            </a:r>
            <a:br>
              <a:rPr lang="pl-PL" i="1" dirty="0" smtClean="0"/>
            </a:br>
            <a:endParaRPr lang="pl-PL" i="1" dirty="0" smtClean="0"/>
          </a:p>
          <a:p>
            <a:pPr algn="ctr"/>
            <a:r>
              <a:rPr lang="pl-PL" b="1" i="1" dirty="0" err="1" smtClean="0"/>
              <a:t>Head</a:t>
            </a:r>
            <a:r>
              <a:rPr lang="pl-PL" b="1" i="1" dirty="0" smtClean="0"/>
              <a:t>.</a:t>
            </a:r>
            <a:r>
              <a:rPr lang="pl-PL" i="1" dirty="0" smtClean="0"/>
              <a:t/>
            </a:r>
            <a:br>
              <a:rPr lang="pl-PL" i="1" dirty="0" smtClean="0"/>
            </a:br>
            <a:r>
              <a:rPr lang="en-US" i="1" dirty="0" smtClean="0"/>
              <a:t>The head consists of the mandibles,  eyes and  antennae.</a:t>
            </a:r>
            <a:br>
              <a:rPr lang="en-US" i="1" dirty="0" smtClean="0"/>
            </a:br>
            <a:r>
              <a:rPr lang="en-US" i="1" dirty="0" smtClean="0"/>
              <a:t>The ant antennae are special organs of smell, touch, taste and hearing. A bit like having your nose, ears, eyes and fingers all combined into one</a:t>
            </a:r>
            <a:r>
              <a:rPr lang="en-US" dirty="0" smtClean="0"/>
              <a:t>.</a:t>
            </a:r>
            <a:endParaRPr lang="pl-PL" i="1" dirty="0" smtClean="0"/>
          </a:p>
          <a:p>
            <a:pPr algn="ctr"/>
            <a:r>
              <a:rPr lang="pl-PL" i="1" dirty="0" smtClean="0"/>
              <a:t/>
            </a:r>
            <a:br>
              <a:rPr lang="pl-PL" i="1" dirty="0" smtClean="0"/>
            </a:br>
            <a:r>
              <a:rPr lang="pl-PL" b="1" i="1" dirty="0" err="1" smtClean="0"/>
              <a:t>Thorax</a:t>
            </a:r>
            <a:r>
              <a:rPr lang="pl-PL" b="1" i="1" dirty="0" smtClean="0"/>
              <a:t> and </a:t>
            </a:r>
            <a:r>
              <a:rPr lang="pl-PL" b="1" i="1" dirty="0" err="1" smtClean="0"/>
              <a:t>wings</a:t>
            </a:r>
            <a:r>
              <a:rPr lang="pl-PL" b="1" i="1" dirty="0" smtClean="0"/>
              <a:t>.</a:t>
            </a:r>
            <a:r>
              <a:rPr lang="pl-PL" i="1" dirty="0" smtClean="0"/>
              <a:t/>
            </a:r>
            <a:br>
              <a:rPr lang="pl-PL" i="1" dirty="0" smtClean="0"/>
            </a:br>
            <a:r>
              <a:rPr lang="en-US" i="1" dirty="0" smtClean="0"/>
              <a:t>The part of the body connecting the head and the abdomen is called thorax. All six legs and pairs of wings connect to the thorax. Only male drones and queen ants have wings.</a:t>
            </a:r>
            <a:endParaRPr lang="pl-PL" i="1" dirty="0" smtClean="0"/>
          </a:p>
          <a:p>
            <a:pPr algn="ctr"/>
            <a:endParaRPr lang="pl-PL" b="1" i="1" dirty="0" smtClean="0"/>
          </a:p>
          <a:p>
            <a:pPr algn="ctr"/>
            <a:r>
              <a:rPr lang="pl-PL" b="1" i="1" dirty="0" err="1" smtClean="0"/>
              <a:t>Legs</a:t>
            </a:r>
            <a:r>
              <a:rPr lang="pl-PL" b="1" i="1" dirty="0" smtClean="0"/>
              <a:t>.</a:t>
            </a:r>
            <a:r>
              <a:rPr lang="pl-PL" i="1" dirty="0" smtClean="0"/>
              <a:t/>
            </a:r>
            <a:br>
              <a:rPr lang="pl-PL" i="1" dirty="0" smtClean="0"/>
            </a:br>
            <a:r>
              <a:rPr lang="en-US" i="1" dirty="0" smtClean="0"/>
              <a:t>Each legs has 3 segments. All 6 legs are attached to the ant’s thorax.</a:t>
            </a:r>
            <a:endParaRPr lang="pl-PL" i="1" dirty="0" smtClean="0"/>
          </a:p>
          <a:p>
            <a:pPr algn="ctr"/>
            <a:endParaRPr lang="pl-PL" i="1" dirty="0" smtClean="0"/>
          </a:p>
          <a:p>
            <a:pPr algn="ctr"/>
            <a:r>
              <a:rPr lang="pl-PL" b="1" i="1" dirty="0" err="1" smtClean="0"/>
              <a:t>Abdomen</a:t>
            </a:r>
            <a:r>
              <a:rPr lang="pl-PL" b="1" i="1" dirty="0" smtClean="0"/>
              <a:t> and skin.</a:t>
            </a:r>
            <a:r>
              <a:rPr lang="pl-PL" i="1" dirty="0" smtClean="0"/>
              <a:t/>
            </a:r>
            <a:br>
              <a:rPr lang="pl-PL" i="1" dirty="0" smtClean="0"/>
            </a:br>
            <a:r>
              <a:rPr lang="en-US" i="1" dirty="0" smtClean="0"/>
              <a:t>The </a:t>
            </a:r>
            <a:r>
              <a:rPr lang="en-US" i="1" dirty="0" err="1" smtClean="0"/>
              <a:t>abdoment</a:t>
            </a:r>
            <a:r>
              <a:rPr lang="en-US" i="1" dirty="0" smtClean="0"/>
              <a:t> contains the stomach, the rectum and most of the spiracles – special breathing vents. The exoskeleton has a waxy, waterproof covering called the cuticle.</a:t>
            </a:r>
            <a:endParaRPr lang="pl-PL" i="1" dirty="0" smtClean="0"/>
          </a:p>
          <a:p>
            <a:pPr algn="ctr"/>
            <a:endParaRPr lang="en-US" i="1" dirty="0" smtClean="0"/>
          </a:p>
          <a:p>
            <a:pPr algn="ct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39552" y="620688"/>
            <a:ext cx="2520280" cy="369332"/>
          </a:xfrm>
          <a:prstGeom prst="rect">
            <a:avLst/>
          </a:prstGeom>
          <a:noFill/>
        </p:spPr>
        <p:txBody>
          <a:bodyPr wrap="square" rtlCol="0">
            <a:spAutoFit/>
          </a:bodyPr>
          <a:lstStyle/>
          <a:p>
            <a:r>
              <a:rPr lang="pl-PL" b="1" i="1" dirty="0" err="1" smtClean="0"/>
              <a:t>abdomen</a:t>
            </a:r>
            <a:r>
              <a:rPr lang="pl-PL" b="1" i="1" dirty="0" smtClean="0"/>
              <a:t> and skin</a:t>
            </a:r>
            <a:endParaRPr lang="pl-PL" b="1" i="1" dirty="0"/>
          </a:p>
        </p:txBody>
      </p:sp>
      <p:sp>
        <p:nvSpPr>
          <p:cNvPr id="3" name="pole tekstowe 2"/>
          <p:cNvSpPr txBox="1"/>
          <p:nvPr/>
        </p:nvSpPr>
        <p:spPr>
          <a:xfrm>
            <a:off x="6804248" y="5157192"/>
            <a:ext cx="1836712" cy="369332"/>
          </a:xfrm>
          <a:prstGeom prst="rect">
            <a:avLst/>
          </a:prstGeom>
          <a:noFill/>
        </p:spPr>
        <p:txBody>
          <a:bodyPr wrap="square" rtlCol="0">
            <a:spAutoFit/>
          </a:bodyPr>
          <a:lstStyle/>
          <a:p>
            <a:r>
              <a:rPr lang="pl-PL" b="1" i="1" dirty="0" err="1" smtClean="0"/>
              <a:t>head</a:t>
            </a:r>
            <a:endParaRPr lang="pl-PL" b="1" i="1" dirty="0"/>
          </a:p>
        </p:txBody>
      </p:sp>
      <p:sp>
        <p:nvSpPr>
          <p:cNvPr id="4" name="pole tekstowe 3"/>
          <p:cNvSpPr txBox="1"/>
          <p:nvPr/>
        </p:nvSpPr>
        <p:spPr>
          <a:xfrm>
            <a:off x="3131840" y="5805264"/>
            <a:ext cx="1584176" cy="369332"/>
          </a:xfrm>
          <a:prstGeom prst="rect">
            <a:avLst/>
          </a:prstGeom>
          <a:noFill/>
        </p:spPr>
        <p:txBody>
          <a:bodyPr wrap="square" rtlCol="0">
            <a:spAutoFit/>
          </a:bodyPr>
          <a:lstStyle/>
          <a:p>
            <a:r>
              <a:rPr lang="pl-PL" b="1" i="1" dirty="0" err="1" smtClean="0"/>
              <a:t>legs</a:t>
            </a:r>
            <a:endParaRPr lang="pl-PL" b="1" i="1" dirty="0"/>
          </a:p>
        </p:txBody>
      </p:sp>
      <p:sp>
        <p:nvSpPr>
          <p:cNvPr id="5" name="pole tekstowe 4"/>
          <p:cNvSpPr txBox="1"/>
          <p:nvPr/>
        </p:nvSpPr>
        <p:spPr>
          <a:xfrm>
            <a:off x="5580112" y="764704"/>
            <a:ext cx="2952328" cy="369332"/>
          </a:xfrm>
          <a:prstGeom prst="rect">
            <a:avLst/>
          </a:prstGeom>
          <a:noFill/>
        </p:spPr>
        <p:txBody>
          <a:bodyPr wrap="square" rtlCol="0">
            <a:spAutoFit/>
          </a:bodyPr>
          <a:lstStyle/>
          <a:p>
            <a:r>
              <a:rPr lang="pl-PL" b="1" i="1" dirty="0" err="1" smtClean="0"/>
              <a:t>thorax</a:t>
            </a:r>
            <a:r>
              <a:rPr lang="pl-PL" b="1" i="1" dirty="0" smtClean="0"/>
              <a:t> and </a:t>
            </a:r>
            <a:r>
              <a:rPr lang="pl-PL" b="1" i="1" dirty="0" err="1" smtClean="0"/>
              <a:t>wings</a:t>
            </a:r>
            <a:endParaRPr lang="pl-PL" b="1" i="1" dirty="0"/>
          </a:p>
        </p:txBody>
      </p:sp>
      <p:cxnSp>
        <p:nvCxnSpPr>
          <p:cNvPr id="7" name="Łącznik prosty ze strzałką 6"/>
          <p:cNvCxnSpPr>
            <a:stCxn id="2" idx="2"/>
          </p:cNvCxnSpPr>
          <p:nvPr/>
        </p:nvCxnSpPr>
        <p:spPr>
          <a:xfrm>
            <a:off x="1799692" y="990020"/>
            <a:ext cx="1044116" cy="19349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H="1">
            <a:off x="4355976" y="1052736"/>
            <a:ext cx="2088232" cy="165618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3419872" y="4077072"/>
            <a:ext cx="792088" cy="158417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flipH="1" flipV="1">
            <a:off x="2483768" y="4149080"/>
            <a:ext cx="936104" cy="15121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5436096" y="2852936"/>
            <a:ext cx="1728192" cy="234490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827584" y="836712"/>
            <a:ext cx="7272808" cy="646331"/>
          </a:xfrm>
          <a:prstGeom prst="rect">
            <a:avLst/>
          </a:prstGeom>
          <a:noFill/>
        </p:spPr>
        <p:txBody>
          <a:bodyPr wrap="square" rtlCol="0">
            <a:spAutoFit/>
          </a:bodyPr>
          <a:lstStyle/>
          <a:p>
            <a:pPr algn="ctr"/>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 </a:t>
            </a:r>
            <a:r>
              <a:rPr lang="pl-PL" sz="3600" b="1" i="1" dirty="0" err="1" smtClean="0">
                <a:effectLst>
                  <a:outerShdw blurRad="38100" dist="38100" dir="2700000" algn="tl">
                    <a:srgbClr val="000000">
                      <a:alpha val="43137"/>
                    </a:srgbClr>
                  </a:outerShdw>
                </a:effectLst>
              </a:rPr>
              <a:t>reproduction</a:t>
            </a:r>
            <a:r>
              <a:rPr lang="pl-PL" sz="3600" b="1" i="1" dirty="0" smtClean="0">
                <a:effectLst>
                  <a:outerShdw blurRad="38100" dist="38100" dir="2700000" algn="tl">
                    <a:srgbClr val="000000">
                      <a:alpha val="43137"/>
                    </a:srgbClr>
                  </a:outerShdw>
                </a:effectLst>
              </a:rPr>
              <a:t>.</a:t>
            </a:r>
            <a:endParaRPr lang="pl-PL" sz="3600" b="1" i="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332656"/>
            <a:ext cx="8712968" cy="6463308"/>
          </a:xfrm>
          <a:prstGeom prst="rect">
            <a:avLst/>
          </a:prstGeom>
          <a:noFill/>
        </p:spPr>
        <p:txBody>
          <a:bodyPr wrap="square" rtlCol="0">
            <a:spAutoFit/>
          </a:bodyPr>
          <a:lstStyle/>
          <a:p>
            <a:pPr algn="ctr"/>
            <a:r>
              <a:rPr lang="en-US" dirty="0" smtClean="0"/>
              <a:t>Ants are insects that go through complete metamorphosis: egg, larva, pupa, and adult. However, in most ant species, only the queen ant lays eggs. She stays in the nest. The queen-to-be mates with a male ant, then goes off to find a new nest. The male dies soon after mating.</a:t>
            </a:r>
            <a:br>
              <a:rPr lang="en-US" dirty="0" smtClean="0"/>
            </a:br>
            <a:r>
              <a:rPr lang="en-US" dirty="0" smtClean="0"/>
              <a:t>The queen only mates once in her lifetime and may mate with several males -- the male sperm is  stored live in her system for years in a special organ.</a:t>
            </a:r>
            <a:br>
              <a:rPr lang="en-US" dirty="0" smtClean="0"/>
            </a:br>
            <a:r>
              <a:rPr lang="en-US" dirty="0" smtClean="0"/>
              <a:t>The queen lays the first few eggs and cares for the larvae herself, but after they emerge as adults, they take over and she lays eggs for the rest of her life. The worker ants collect the eggs and care for the larvae and the pupae.</a:t>
            </a:r>
            <a:r>
              <a:rPr lang="pl-PL" i="1" dirty="0" smtClean="0"/>
              <a:t/>
            </a:r>
            <a:br>
              <a:rPr lang="pl-PL" i="1" dirty="0" smtClean="0"/>
            </a:br>
            <a:r>
              <a:rPr lang="en-US" i="1" dirty="0" smtClean="0"/>
              <a:t> </a:t>
            </a: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endParaRPr lang="pl-PL" i="1" dirty="0" smtClean="0"/>
          </a:p>
          <a:p>
            <a:pPr algn="ctr"/>
            <a:r>
              <a:rPr lang="en-US" i="1" dirty="0" smtClean="0"/>
              <a:t>The average worker ant lives only 2-3 weeks, but since new ones are being produced all the time, the colony sustains itself quite well.</a:t>
            </a:r>
            <a:endParaRPr lang="pl-PL" i="1" dirty="0" smtClean="0"/>
          </a:p>
          <a:p>
            <a:endParaRPr lang="pl-PL" dirty="0"/>
          </a:p>
        </p:txBody>
      </p:sp>
      <p:pic>
        <p:nvPicPr>
          <p:cNvPr id="3" name="Obraz 2" descr="400px-Ochetellus_sp_myrmecos.net.jpg"/>
          <p:cNvPicPr>
            <a:picLocks noChangeAspect="1"/>
          </p:cNvPicPr>
          <p:nvPr/>
        </p:nvPicPr>
        <p:blipFill>
          <a:blip r:embed="rId2" cstate="print"/>
          <a:stretch>
            <a:fillRect/>
          </a:stretch>
        </p:blipFill>
        <p:spPr>
          <a:xfrm>
            <a:off x="1835696" y="2996952"/>
            <a:ext cx="5554582" cy="25286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tile tx="800100" ty="1574800" sx="100000" sy="100000" flip="xy" algn="tl"/>
        </a:blipFill>
        <a:effectLst/>
      </p:bgPr>
    </p:bg>
    <p:spTree>
      <p:nvGrpSpPr>
        <p:cNvPr id="1" name=""/>
        <p:cNvGrpSpPr/>
        <p:nvPr/>
      </p:nvGrpSpPr>
      <p:grpSpPr>
        <a:xfrm>
          <a:off x="0" y="0"/>
          <a:ext cx="0" cy="0"/>
          <a:chOff x="0" y="0"/>
          <a:chExt cx="0" cy="0"/>
        </a:xfrm>
      </p:grpSpPr>
      <p:sp>
        <p:nvSpPr>
          <p:cNvPr id="2" name="pole tekstowe 1"/>
          <p:cNvSpPr txBox="1"/>
          <p:nvPr/>
        </p:nvSpPr>
        <p:spPr>
          <a:xfrm>
            <a:off x="1043608" y="980728"/>
            <a:ext cx="6840760" cy="646331"/>
          </a:xfrm>
          <a:prstGeom prst="rect">
            <a:avLst/>
          </a:prstGeom>
          <a:noFill/>
        </p:spPr>
        <p:txBody>
          <a:bodyPr wrap="square" rtlCol="0">
            <a:spAutoFit/>
          </a:bodyPr>
          <a:lstStyle/>
          <a:p>
            <a:pPr algn="ctr"/>
            <a:r>
              <a:rPr lang="pl-PL" sz="3600" b="1" i="1" dirty="0" err="1" smtClean="0">
                <a:effectLst>
                  <a:outerShdw blurRad="38100" dist="38100" dir="2700000" algn="tl">
                    <a:srgbClr val="000000">
                      <a:alpha val="43137"/>
                    </a:srgbClr>
                  </a:outerShdw>
                </a:effectLst>
              </a:rPr>
              <a:t>Where</a:t>
            </a:r>
            <a:r>
              <a:rPr lang="pl-PL" sz="3600" b="1" i="1" dirty="0" smtClean="0">
                <a:effectLst>
                  <a:outerShdw blurRad="38100" dist="38100" dir="2700000" algn="tl">
                    <a:srgbClr val="000000">
                      <a:alpha val="43137"/>
                    </a:srgbClr>
                  </a:outerShdw>
                </a:effectLst>
              </a:rPr>
              <a:t> </a:t>
            </a:r>
            <a:r>
              <a:rPr lang="pl-PL" sz="3600" b="1" i="1" dirty="0" smtClean="0">
                <a:effectLst>
                  <a:outerShdw blurRad="38100" dist="38100" dir="2700000" algn="tl">
                    <a:srgbClr val="000000">
                      <a:alpha val="43137"/>
                    </a:srgbClr>
                  </a:outerShdw>
                </a:effectLst>
              </a:rPr>
              <a:t>do </a:t>
            </a:r>
            <a:r>
              <a:rPr lang="pl-PL" sz="3600" b="1" i="1" dirty="0" err="1" smtClean="0">
                <a:effectLst>
                  <a:outerShdw blurRad="38100" dist="38100" dir="2700000" algn="tl">
                    <a:srgbClr val="000000">
                      <a:alpha val="43137"/>
                    </a:srgbClr>
                  </a:outerShdw>
                </a:effectLst>
              </a:rPr>
              <a:t>ants</a:t>
            </a:r>
            <a:r>
              <a:rPr lang="pl-PL" sz="3600" b="1" i="1" dirty="0" smtClean="0">
                <a:effectLst>
                  <a:outerShdw blurRad="38100" dist="38100" dir="2700000" algn="tl">
                    <a:srgbClr val="000000">
                      <a:alpha val="43137"/>
                    </a:srgbClr>
                  </a:outerShdw>
                </a:effectLst>
              </a:rPr>
              <a:t> live ?</a:t>
            </a:r>
            <a:endParaRPr lang="pl-PL" sz="3600" b="1" i="1" dirty="0">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331</TotalTime>
  <Words>624</Words>
  <Application>Microsoft Office PowerPoint</Application>
  <PresentationFormat>Pokaz na ekranie (4:3)</PresentationFormat>
  <Paragraphs>81</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Wędrówka</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Iwona</dc:creator>
  <cp:lastModifiedBy>Irczas</cp:lastModifiedBy>
  <cp:revision>29</cp:revision>
  <dcterms:created xsi:type="dcterms:W3CDTF">2012-12-26T11:07:49Z</dcterms:created>
  <dcterms:modified xsi:type="dcterms:W3CDTF">2013-06-23T13:52:23Z</dcterms:modified>
</cp:coreProperties>
</file>